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99"/>
  </p:notesMasterIdLst>
  <p:sldIdLst>
    <p:sldId id="844" r:id="rId2"/>
    <p:sldId id="461" r:id="rId3"/>
    <p:sldId id="262" r:id="rId4"/>
    <p:sldId id="449" r:id="rId5"/>
    <p:sldId id="736" r:id="rId6"/>
    <p:sldId id="849" r:id="rId7"/>
    <p:sldId id="888" r:id="rId8"/>
    <p:sldId id="887" r:id="rId9"/>
    <p:sldId id="889" r:id="rId10"/>
    <p:sldId id="890" r:id="rId11"/>
    <p:sldId id="738" r:id="rId12"/>
    <p:sldId id="892" r:id="rId13"/>
    <p:sldId id="737" r:id="rId14"/>
    <p:sldId id="379" r:id="rId15"/>
    <p:sldId id="385" r:id="rId16"/>
    <p:sldId id="387" r:id="rId17"/>
    <p:sldId id="386" r:id="rId18"/>
    <p:sldId id="389" r:id="rId19"/>
    <p:sldId id="390" r:id="rId20"/>
    <p:sldId id="391" r:id="rId21"/>
    <p:sldId id="392" r:id="rId22"/>
    <p:sldId id="393" r:id="rId23"/>
    <p:sldId id="394" r:id="rId24"/>
    <p:sldId id="363" r:id="rId25"/>
    <p:sldId id="364" r:id="rId26"/>
    <p:sldId id="375" r:id="rId27"/>
    <p:sldId id="376" r:id="rId28"/>
    <p:sldId id="481" r:id="rId29"/>
    <p:sldId id="840" r:id="rId30"/>
    <p:sldId id="842" r:id="rId31"/>
    <p:sldId id="841" r:id="rId32"/>
    <p:sldId id="380" r:id="rId33"/>
    <p:sldId id="395" r:id="rId34"/>
    <p:sldId id="396" r:id="rId35"/>
    <p:sldId id="397" r:id="rId36"/>
    <p:sldId id="398" r:id="rId37"/>
    <p:sldId id="399" r:id="rId38"/>
    <p:sldId id="381" r:id="rId39"/>
    <p:sldId id="400" r:id="rId40"/>
    <p:sldId id="401" r:id="rId41"/>
    <p:sldId id="402" r:id="rId42"/>
    <p:sldId id="382" r:id="rId43"/>
    <p:sldId id="463" r:id="rId44"/>
    <p:sldId id="408" r:id="rId45"/>
    <p:sldId id="464" r:id="rId46"/>
    <p:sldId id="465" r:id="rId47"/>
    <p:sldId id="466" r:id="rId48"/>
    <p:sldId id="467" r:id="rId49"/>
    <p:sldId id="468" r:id="rId50"/>
    <p:sldId id="414" r:id="rId51"/>
    <p:sldId id="383" r:id="rId52"/>
    <p:sldId id="469" r:id="rId53"/>
    <p:sldId id="845" r:id="rId54"/>
    <p:sldId id="846" r:id="rId55"/>
    <p:sldId id="847" r:id="rId56"/>
    <p:sldId id="403" r:id="rId57"/>
    <p:sldId id="471" r:id="rId58"/>
    <p:sldId id="404" r:id="rId59"/>
    <p:sldId id="405" r:id="rId60"/>
    <p:sldId id="472" r:id="rId61"/>
    <p:sldId id="407" r:id="rId62"/>
    <p:sldId id="504" r:id="rId63"/>
    <p:sldId id="473" r:id="rId64"/>
    <p:sldId id="447" r:id="rId65"/>
    <p:sldId id="848" r:id="rId66"/>
    <p:sldId id="894" r:id="rId67"/>
    <p:sldId id="486" r:id="rId68"/>
    <p:sldId id="895" r:id="rId69"/>
    <p:sldId id="896" r:id="rId70"/>
    <p:sldId id="474" r:id="rId71"/>
    <p:sldId id="475" r:id="rId72"/>
    <p:sldId id="429" r:id="rId73"/>
    <p:sldId id="476" r:id="rId74"/>
    <p:sldId id="423" r:id="rId75"/>
    <p:sldId id="898" r:id="rId76"/>
    <p:sldId id="477" r:id="rId77"/>
    <p:sldId id="443" r:id="rId78"/>
    <p:sldId id="452" r:id="rId79"/>
    <p:sldId id="453" r:id="rId80"/>
    <p:sldId id="455" r:id="rId81"/>
    <p:sldId id="900" r:id="rId82"/>
    <p:sldId id="901" r:id="rId83"/>
    <p:sldId id="902" r:id="rId84"/>
    <p:sldId id="438" r:id="rId85"/>
    <p:sldId id="456" r:id="rId86"/>
    <p:sldId id="450" r:id="rId87"/>
    <p:sldId id="442" r:id="rId88"/>
    <p:sldId id="904" r:id="rId89"/>
    <p:sldId id="905" r:id="rId90"/>
    <p:sldId id="440" r:id="rId91"/>
    <p:sldId id="459" r:id="rId92"/>
    <p:sldId id="502" r:id="rId93"/>
    <p:sldId id="482" r:id="rId94"/>
    <p:sldId id="316" r:id="rId95"/>
    <p:sldId id="483" r:id="rId96"/>
    <p:sldId id="618" r:id="rId97"/>
    <p:sldId id="290"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9864" autoAdjust="0"/>
  </p:normalViewPr>
  <p:slideViewPr>
    <p:cSldViewPr snapToGrid="0">
      <p:cViewPr varScale="1">
        <p:scale>
          <a:sx n="114" d="100"/>
          <a:sy n="114" d="100"/>
        </p:scale>
        <p:origin x="97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CE0D1-479D-4993-A100-291FE30C28EC}" type="datetimeFigureOut">
              <a:rPr lang="en-US" smtClean="0"/>
              <a:t>10/29/25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7FD45-2CB5-4D04-8E67-8A7401C56F4B}" type="slidenum">
              <a:rPr lang="en-US" smtClean="0"/>
              <a:t>‹#›</a:t>
            </a:fld>
            <a:endParaRPr lang="en-US"/>
          </a:p>
        </p:txBody>
      </p:sp>
    </p:spTree>
    <p:extLst>
      <p:ext uri="{BB962C8B-B14F-4D97-AF65-F5344CB8AC3E}">
        <p14:creationId xmlns:p14="http://schemas.microsoft.com/office/powerpoint/2010/main" val="171608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D45-2CB5-4D04-8E67-8A7401C56F4B}" type="slidenum">
              <a:rPr lang="en-US" smtClean="0"/>
              <a:t>3</a:t>
            </a:fld>
            <a:endParaRPr lang="en-US"/>
          </a:p>
        </p:txBody>
      </p:sp>
    </p:spTree>
    <p:extLst>
      <p:ext uri="{BB962C8B-B14F-4D97-AF65-F5344CB8AC3E}">
        <p14:creationId xmlns:p14="http://schemas.microsoft.com/office/powerpoint/2010/main" val="274862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7FD45-2CB5-4D04-8E67-8A7401C56F4B}" type="slidenum">
              <a:rPr lang="en-US" smtClean="0"/>
              <a:t>4</a:t>
            </a:fld>
            <a:endParaRPr lang="en-US"/>
          </a:p>
        </p:txBody>
      </p:sp>
    </p:spTree>
    <p:extLst>
      <p:ext uri="{BB962C8B-B14F-4D97-AF65-F5344CB8AC3E}">
        <p14:creationId xmlns:p14="http://schemas.microsoft.com/office/powerpoint/2010/main" val="393065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YAML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YAML </a:t>
            </a:r>
            <a:r>
              <a:rPr lang="en-US" sz="1200" b="1" i="0" kern="1200" dirty="0" err="1">
                <a:solidFill>
                  <a:schemeClr val="tx1"/>
                </a:solidFill>
                <a:effectLst/>
                <a:latin typeface="+mn-lt"/>
                <a:ea typeface="+mn-ea"/>
                <a:cs typeface="+mn-cs"/>
              </a:rPr>
              <a:t>Ain't</a:t>
            </a:r>
            <a:r>
              <a:rPr lang="en-US" sz="1200" b="1" i="0" kern="1200" dirty="0">
                <a:solidFill>
                  <a:schemeClr val="tx1"/>
                </a:solidFill>
                <a:effectLst/>
                <a:latin typeface="+mn-lt"/>
                <a:ea typeface="+mn-ea"/>
                <a:cs typeface="+mn-cs"/>
              </a:rPr>
              <a:t> Markup Language</a:t>
            </a:r>
            <a:r>
              <a:rPr lang="en-US" sz="1200" b="0" i="0" kern="1200" dirty="0">
                <a:solidFill>
                  <a:schemeClr val="tx1"/>
                </a:solidFill>
                <a:effectLst/>
                <a:latin typeface="+mn-lt"/>
                <a:ea typeface="+mn-ea"/>
                <a:cs typeface="+mn-cs"/>
              </a:rPr>
              <a:t> What It Is: </a:t>
            </a:r>
            <a:r>
              <a:rPr lang="en-US" sz="1200" b="1" i="0" kern="1200" dirty="0">
                <a:solidFill>
                  <a:schemeClr val="tx1"/>
                </a:solidFill>
                <a:effectLst/>
                <a:latin typeface="+mn-lt"/>
                <a:ea typeface="+mn-ea"/>
                <a:cs typeface="+mn-cs"/>
              </a:rPr>
              <a:t>YAML</a:t>
            </a:r>
            <a:r>
              <a:rPr lang="en-US" sz="1200" b="0" i="0" kern="1200" dirty="0">
                <a:solidFill>
                  <a:schemeClr val="tx1"/>
                </a:solidFill>
                <a:effectLst/>
                <a:latin typeface="+mn-lt"/>
                <a:ea typeface="+mn-ea"/>
                <a:cs typeface="+mn-cs"/>
              </a:rPr>
              <a:t> is a human friendly data serialization standard for all programming languages.</a:t>
            </a:r>
            <a:endParaRPr lang="en-US" dirty="0"/>
          </a:p>
        </p:txBody>
      </p:sp>
      <p:sp>
        <p:nvSpPr>
          <p:cNvPr id="4" name="Slide Number Placeholder 3"/>
          <p:cNvSpPr>
            <a:spLocks noGrp="1"/>
          </p:cNvSpPr>
          <p:nvPr>
            <p:ph type="sldNum" sz="quarter" idx="10"/>
          </p:nvPr>
        </p:nvSpPr>
        <p:spPr/>
        <p:txBody>
          <a:bodyPr/>
          <a:lstStyle/>
          <a:p>
            <a:fld id="{2A17FD45-2CB5-4D04-8E67-8A7401C56F4B}" type="slidenum">
              <a:rPr lang="en-US" smtClean="0"/>
              <a:t>70</a:t>
            </a:fld>
            <a:endParaRPr lang="en-US"/>
          </a:p>
        </p:txBody>
      </p:sp>
    </p:spTree>
    <p:extLst>
      <p:ext uri="{BB962C8B-B14F-4D97-AF65-F5344CB8AC3E}">
        <p14:creationId xmlns:p14="http://schemas.microsoft.com/office/powerpoint/2010/main" val="78609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not get </a:t>
            </a:r>
            <a:r>
              <a:rPr lang="en-US" dirty="0" err="1"/>
              <a:t>docker</a:t>
            </a:r>
            <a:r>
              <a:rPr lang="en-US" dirty="0"/>
              <a:t>-compose install to fully work here, database issues…</a:t>
            </a:r>
          </a:p>
          <a:p>
            <a:r>
              <a:rPr lang="en-US" dirty="0"/>
              <a:t>#download </a:t>
            </a:r>
            <a:r>
              <a:rPr lang="en-US" dirty="0" err="1"/>
              <a:t>nextcloud</a:t>
            </a:r>
            <a:r>
              <a:rPr lang="en-US" dirty="0"/>
              <a:t> </a:t>
            </a:r>
            <a:r>
              <a:rPr lang="en-US" dirty="0" err="1"/>
              <a:t>docker</a:t>
            </a:r>
            <a:r>
              <a:rPr lang="en-US" dirty="0"/>
              <a:t> image</a:t>
            </a:r>
          </a:p>
          <a:p>
            <a:r>
              <a:rPr lang="en-US" dirty="0" err="1"/>
              <a:t>mkdir</a:t>
            </a:r>
            <a:r>
              <a:rPr lang="en-US" dirty="0"/>
              <a:t> -p /</a:t>
            </a:r>
            <a:r>
              <a:rPr lang="en-US" dirty="0" err="1"/>
              <a:t>docker</a:t>
            </a:r>
            <a:r>
              <a:rPr lang="en-US" dirty="0"/>
              <a:t>/</a:t>
            </a:r>
            <a:r>
              <a:rPr lang="en-US" dirty="0" err="1"/>
              <a:t>nextcloud</a:t>
            </a:r>
            <a:endParaRPr lang="en-US" dirty="0"/>
          </a:p>
          <a:p>
            <a:r>
              <a:rPr lang="en-US" dirty="0"/>
              <a:t>cd /</a:t>
            </a:r>
            <a:r>
              <a:rPr lang="en-US" dirty="0" err="1"/>
              <a:t>docker</a:t>
            </a:r>
            <a:r>
              <a:rPr lang="en-US" dirty="0"/>
              <a:t>/</a:t>
            </a:r>
            <a:r>
              <a:rPr lang="en-US" dirty="0" err="1"/>
              <a:t>nextcloud</a:t>
            </a:r>
            <a:endParaRPr lang="en-US" dirty="0"/>
          </a:p>
          <a:p>
            <a:r>
              <a:rPr lang="en-US" dirty="0" err="1"/>
              <a:t>wget</a:t>
            </a:r>
            <a:r>
              <a:rPr lang="en-US" dirty="0"/>
              <a:t> https://jpatalon.cs.edinboro.edu/csci425/classfiles/nextcloud.docker-compose.yml -O ./docker-</a:t>
            </a:r>
            <a:r>
              <a:rPr lang="en-US" dirty="0" err="1"/>
              <a:t>compose.yml</a:t>
            </a:r>
            <a:endParaRPr lang="en-US" dirty="0"/>
          </a:p>
          <a:p>
            <a:endParaRPr lang="en-US" dirty="0"/>
          </a:p>
          <a:p>
            <a:r>
              <a:rPr lang="en-US" dirty="0" err="1"/>
              <a:t>sed</a:t>
            </a:r>
            <a:r>
              <a:rPr lang="en-US" dirty="0"/>
              <a:t> -</a:t>
            </a:r>
            <a:r>
              <a:rPr lang="en-US" dirty="0" err="1"/>
              <a:t>i</a:t>
            </a:r>
            <a:r>
              <a:rPr lang="en-US" dirty="0"/>
              <a:t> 's/YOUR_NUMBER/14/g' ./</a:t>
            </a:r>
            <a:r>
              <a:rPr lang="en-US" dirty="0" err="1"/>
              <a:t>docker-compose.yml</a:t>
            </a:r>
            <a:endParaRPr lang="en-US" dirty="0"/>
          </a:p>
          <a:p>
            <a:endParaRPr lang="en-US" dirty="0"/>
          </a:p>
          <a:p>
            <a:r>
              <a:rPr lang="en-US" dirty="0"/>
              <a:t>#start </a:t>
            </a:r>
            <a:r>
              <a:rPr lang="en-US" dirty="0" err="1"/>
              <a:t>nextcloud</a:t>
            </a:r>
            <a:r>
              <a:rPr lang="en-US" dirty="0"/>
              <a:t> </a:t>
            </a:r>
            <a:r>
              <a:rPr lang="en-US" dirty="0" err="1"/>
              <a:t>docker</a:t>
            </a:r>
            <a:r>
              <a:rPr lang="en-US" dirty="0"/>
              <a:t> image</a:t>
            </a:r>
          </a:p>
          <a:p>
            <a:r>
              <a:rPr lang="en-US" dirty="0" err="1"/>
              <a:t>docker</a:t>
            </a:r>
            <a:r>
              <a:rPr lang="en-US" dirty="0"/>
              <a:t>-compose up -d</a:t>
            </a:r>
          </a:p>
          <a:p>
            <a:r>
              <a:rPr lang="en-US" dirty="0" err="1"/>
              <a:t>docker</a:t>
            </a:r>
            <a:r>
              <a:rPr lang="en-US" dirty="0"/>
              <a:t> </a:t>
            </a:r>
            <a:r>
              <a:rPr lang="en-US" dirty="0" err="1"/>
              <a:t>ps</a:t>
            </a:r>
            <a:endParaRPr lang="en-US" dirty="0"/>
          </a:p>
          <a:p>
            <a:endParaRPr lang="en-US" dirty="0"/>
          </a:p>
        </p:txBody>
      </p:sp>
      <p:sp>
        <p:nvSpPr>
          <p:cNvPr id="4" name="Slide Number Placeholder 3"/>
          <p:cNvSpPr>
            <a:spLocks noGrp="1"/>
          </p:cNvSpPr>
          <p:nvPr>
            <p:ph type="sldNum" sz="quarter" idx="10"/>
          </p:nvPr>
        </p:nvSpPr>
        <p:spPr/>
        <p:txBody>
          <a:bodyPr/>
          <a:lstStyle/>
          <a:p>
            <a:fld id="{2A17FD45-2CB5-4D04-8E67-8A7401C56F4B}" type="slidenum">
              <a:rPr lang="en-US" smtClean="0"/>
              <a:t>76</a:t>
            </a:fld>
            <a:endParaRPr lang="en-US"/>
          </a:p>
        </p:txBody>
      </p:sp>
    </p:spTree>
    <p:extLst>
      <p:ext uri="{BB962C8B-B14F-4D97-AF65-F5344CB8AC3E}">
        <p14:creationId xmlns:p14="http://schemas.microsoft.com/office/powerpoint/2010/main" val="252844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85999-B16A-F0B0-F39E-8A3EA5E5C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19410-C4ED-2F3B-71D7-2973B6A4F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96D0F-8DDB-9172-D63C-197EE5816777}"/>
              </a:ext>
            </a:extLst>
          </p:cNvPr>
          <p:cNvSpPr>
            <a:spLocks noGrp="1"/>
          </p:cNvSpPr>
          <p:nvPr>
            <p:ph type="body" idx="1"/>
          </p:nvPr>
        </p:nvSpPr>
        <p:spPr/>
        <p:txBody>
          <a:bodyPr/>
          <a:lstStyle/>
          <a:p>
            <a:r>
              <a:rPr lang="en-US" dirty="0"/>
              <a:t>Assignment 11</a:t>
            </a:r>
          </a:p>
        </p:txBody>
      </p:sp>
      <p:sp>
        <p:nvSpPr>
          <p:cNvPr id="4" name="Slide Number Placeholder 3">
            <a:extLst>
              <a:ext uri="{FF2B5EF4-FFF2-40B4-BE49-F238E27FC236}">
                <a16:creationId xmlns:a16="http://schemas.microsoft.com/office/drawing/2014/main" id="{44B3BA48-2BFD-39AE-EA29-081A884DA8A3}"/>
              </a:ext>
            </a:extLst>
          </p:cNvPr>
          <p:cNvSpPr>
            <a:spLocks noGrp="1"/>
          </p:cNvSpPr>
          <p:nvPr>
            <p:ph type="sldNum" sz="quarter" idx="10"/>
          </p:nvPr>
        </p:nvSpPr>
        <p:spPr/>
        <p:txBody>
          <a:bodyPr/>
          <a:lstStyle/>
          <a:p>
            <a:fld id="{2A17FD45-2CB5-4D04-8E67-8A7401C56F4B}" type="slidenum">
              <a:rPr lang="en-US" smtClean="0"/>
              <a:t>89</a:t>
            </a:fld>
            <a:endParaRPr lang="en-US"/>
          </a:p>
        </p:txBody>
      </p:sp>
    </p:spTree>
    <p:extLst>
      <p:ext uri="{BB962C8B-B14F-4D97-AF65-F5344CB8AC3E}">
        <p14:creationId xmlns:p14="http://schemas.microsoft.com/office/powerpoint/2010/main" val="229504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100254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34097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B7DA9-EF89-433F-822A-8E3DEE693299}"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74903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B7DA9-EF89-433F-822A-8E3DEE693299}"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B8284-8C62-417E-8A9A-9406AE08DB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2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B7DA9-EF89-433F-822A-8E3DEE693299}"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8553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B7DA9-EF89-433F-822A-8E3DEE693299}" type="datetimeFigureOut">
              <a:rPr lang="en-US" smtClean="0"/>
              <a:t>10/29/25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340756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B7DA9-EF89-433F-822A-8E3DEE693299}" type="datetimeFigureOut">
              <a:rPr lang="en-US" smtClean="0"/>
              <a:t>10/29/25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192711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4E1B7DA9-EF89-433F-822A-8E3DEE693299}" type="datetimeFigureOut">
              <a:rPr lang="en-US" smtClean="0"/>
              <a:t>10/29/25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97790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E1B7DA9-EF89-433F-822A-8E3DEE693299}" type="datetimeFigureOut">
              <a:rPr lang="en-US" smtClean="0"/>
              <a:t>10/29/25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4B8284-8C62-417E-8A9A-9406AE08DBF2}" type="slidenum">
              <a:rPr lang="en-US" smtClean="0"/>
              <a:t>‹#›</a:t>
            </a:fld>
            <a:endParaRPr lang="en-US"/>
          </a:p>
        </p:txBody>
      </p:sp>
    </p:spTree>
    <p:extLst>
      <p:ext uri="{BB962C8B-B14F-4D97-AF65-F5344CB8AC3E}">
        <p14:creationId xmlns:p14="http://schemas.microsoft.com/office/powerpoint/2010/main" val="216605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B7DA9-EF89-433F-822A-8E3DEE693299}"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B8284-8C62-417E-8A9A-9406AE08DBF2}" type="slidenum">
              <a:rPr lang="en-US" smtClean="0"/>
              <a:t>‹#›</a:t>
            </a:fld>
            <a:endParaRPr lang="en-US"/>
          </a:p>
        </p:txBody>
      </p:sp>
    </p:spTree>
    <p:extLst>
      <p:ext uri="{BB962C8B-B14F-4D97-AF65-F5344CB8AC3E}">
        <p14:creationId xmlns:p14="http://schemas.microsoft.com/office/powerpoint/2010/main" val="235095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1B7DA9-EF89-433F-822A-8E3DEE693299}" type="datetimeFigureOut">
              <a:rPr lang="en-US" smtClean="0"/>
              <a:t>10/29/25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4B8284-8C62-417E-8A9A-9406AE08DBF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7668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YEBfamv-_d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s_student@jpatalon.cs.edinboro.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s_student@jpatalon.cs.edinboro.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Firstname.lastname2@company.com" TargetMode="External"/><Relationship Id="rId2" Type="http://schemas.openxmlformats.org/officeDocument/2006/relationships/hyperlink" Target="mailto:Firstname.Lastname@company.com"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etc/systemd/system/vncserver@:1.servic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ocs.docker.com/compo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147.64.243.1/##:8081"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147.64.243.1/##:808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0.0.0.1/##.megastuff.biz:8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147.64.243.1/##:81"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B7D8F-199F-99E7-2BBB-763EF2AC6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CF804-766C-2C65-5682-B6CB0CD188A7}"/>
              </a:ext>
            </a:extLst>
          </p:cNvPr>
          <p:cNvSpPr>
            <a:spLocks noGrp="1"/>
          </p:cNvSpPr>
          <p:nvPr>
            <p:ph type="ctrTitle"/>
          </p:nvPr>
        </p:nvSpPr>
        <p:spPr/>
        <p:txBody>
          <a:bodyPr>
            <a:normAutofit/>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a:extLst>
              <a:ext uri="{FF2B5EF4-FFF2-40B4-BE49-F238E27FC236}">
                <a16:creationId xmlns:a16="http://schemas.microsoft.com/office/drawing/2014/main" id="{857E43E0-EEC5-5494-2B24-F77965CB8CE3}"/>
              </a:ext>
            </a:extLst>
          </p:cNvPr>
          <p:cNvSpPr>
            <a:spLocks noGrp="1"/>
          </p:cNvSpPr>
          <p:nvPr>
            <p:ph type="subTitle" idx="1"/>
          </p:nvPr>
        </p:nvSpPr>
        <p:spPr>
          <a:xfrm>
            <a:off x="1100051" y="4455620"/>
            <a:ext cx="10058400" cy="1643427"/>
          </a:xfrm>
        </p:spPr>
        <p:txBody>
          <a:bodyPr>
            <a:normAutofit/>
          </a:bodyPr>
          <a:lstStyle/>
          <a:p>
            <a:r>
              <a:rPr lang="en-US" dirty="0"/>
              <a:t>Fall 2025 – Week 10.1 – October 28</a:t>
            </a:r>
            <a:r>
              <a:rPr lang="en-US" baseline="30000" dirty="0"/>
              <a:t>th</a:t>
            </a:r>
            <a:r>
              <a:rPr lang="en-US" dirty="0"/>
              <a:t>, 2025</a:t>
            </a:r>
          </a:p>
          <a:p>
            <a:r>
              <a:rPr lang="en-US" dirty="0"/>
              <a:t>More Network Services, </a:t>
            </a:r>
            <a:r>
              <a:rPr lang="en-US" dirty="0" err="1"/>
              <a:t>Runlevels</a:t>
            </a:r>
            <a:r>
              <a:rPr lang="en-US" dirty="0"/>
              <a:t>, Reviews and such</a:t>
            </a:r>
          </a:p>
        </p:txBody>
      </p:sp>
    </p:spTree>
    <p:extLst>
      <p:ext uri="{BB962C8B-B14F-4D97-AF65-F5344CB8AC3E}">
        <p14:creationId xmlns:p14="http://schemas.microsoft.com/office/powerpoint/2010/main" val="203100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119F-221F-4D83-9706-6CD6502CA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D757C-6C25-DD80-7488-578385746DF2}"/>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E5521789-3492-ED47-7E60-007276FA6945}"/>
              </a:ext>
            </a:extLst>
          </p:cNvPr>
          <p:cNvSpPr>
            <a:spLocks noGrp="1"/>
          </p:cNvSpPr>
          <p:nvPr>
            <p:ph idx="1"/>
          </p:nvPr>
        </p:nvSpPr>
        <p:spPr>
          <a:xfrm>
            <a:off x="1097280" y="1845734"/>
            <a:ext cx="10058400" cy="4517996"/>
          </a:xfrm>
        </p:spPr>
        <p:txBody>
          <a:bodyPr>
            <a:normAutofit/>
          </a:bodyPr>
          <a:lstStyle/>
          <a:p>
            <a:r>
              <a:rPr lang="en-US" dirty="0"/>
              <a:t>Answer the following questions:</a:t>
            </a:r>
          </a:p>
          <a:p>
            <a:pPr lvl="1"/>
            <a:r>
              <a:rPr lang="en-US" dirty="0"/>
              <a:t>8. Explain the function of a recursive DNS server.</a:t>
            </a:r>
          </a:p>
          <a:p>
            <a:pPr lvl="2"/>
            <a:r>
              <a:rPr lang="en-US" dirty="0"/>
              <a:t>A recursive DNS server looks up DNS records for us, starting at the root of the DNS hierarchy, and recursively searching through the different levels to find the desired record.</a:t>
            </a:r>
          </a:p>
          <a:p>
            <a:pPr lvl="1"/>
            <a:r>
              <a:rPr lang="en-US" dirty="0"/>
              <a:t>9. Explain the purpose of a CNAME record, and give an example of where one might be used.</a:t>
            </a:r>
          </a:p>
          <a:p>
            <a:pPr lvl="2"/>
            <a:r>
              <a:rPr lang="en-US" dirty="0"/>
              <a:t>A DNS CNAME record is aa alias, or “nickname,” that maps to another record.</a:t>
            </a:r>
          </a:p>
          <a:p>
            <a:pPr lvl="2"/>
            <a:r>
              <a:rPr lang="en-US" dirty="0"/>
              <a:t>This is often used with the www hostname, making the record “www.domain.com” point to “domain.com”</a:t>
            </a:r>
          </a:p>
          <a:p>
            <a:pPr lvl="3"/>
            <a:r>
              <a:rPr lang="en-US" dirty="0"/>
              <a:t>Ex: www.sophiedogg.com.     14350   IN      CNAME   sophiedogg.com.</a:t>
            </a:r>
          </a:p>
          <a:p>
            <a:pPr marL="566928" lvl="3" indent="0">
              <a:buNone/>
            </a:pPr>
            <a:r>
              <a:rPr lang="en-US" dirty="0"/>
              <a:t>                   sophiedogg.com.         1994    IN      A              139.177.204.38</a:t>
            </a:r>
          </a:p>
          <a:p>
            <a:pPr lvl="1"/>
            <a:r>
              <a:rPr lang="en-US" dirty="0"/>
              <a:t>10. What is an advantage of the classless IP addressing system?</a:t>
            </a:r>
          </a:p>
          <a:p>
            <a:pPr lvl="2"/>
            <a:r>
              <a:rPr lang="en-US" dirty="0"/>
              <a:t>Flexibility in allocating IP addresses</a:t>
            </a:r>
          </a:p>
          <a:p>
            <a:pPr lvl="2"/>
            <a:r>
              <a:rPr lang="en-US" dirty="0"/>
              <a:t>More efficient use of IP space</a:t>
            </a:r>
          </a:p>
          <a:p>
            <a:pPr lvl="2"/>
            <a:r>
              <a:rPr lang="en-US" dirty="0"/>
              <a:t>Scalability of subnet sizes</a:t>
            </a:r>
          </a:p>
          <a:p>
            <a:pPr lvl="2"/>
            <a:r>
              <a:rPr lang="en-US" dirty="0"/>
              <a:t>Simplified routing configurations</a:t>
            </a:r>
          </a:p>
          <a:p>
            <a:pPr lvl="2"/>
            <a:r>
              <a:rPr lang="en-US" dirty="0"/>
              <a:t>Standardized CIDR notation</a:t>
            </a:r>
          </a:p>
        </p:txBody>
      </p:sp>
    </p:spTree>
    <p:extLst>
      <p:ext uri="{BB962C8B-B14F-4D97-AF65-F5344CB8AC3E}">
        <p14:creationId xmlns:p14="http://schemas.microsoft.com/office/powerpoint/2010/main" val="112824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3830-4266-FA4C-A1E4-D13EA250C16D}"/>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4E5B2042-35E9-9049-A842-3871F74DFCFB}"/>
              </a:ext>
            </a:extLst>
          </p:cNvPr>
          <p:cNvSpPr>
            <a:spLocks noGrp="1"/>
          </p:cNvSpPr>
          <p:nvPr>
            <p:ph idx="1"/>
          </p:nvPr>
        </p:nvSpPr>
        <p:spPr>
          <a:xfrm>
            <a:off x="1097280" y="1845734"/>
            <a:ext cx="10058400" cy="4530352"/>
          </a:xfrm>
        </p:spPr>
        <p:txBody>
          <a:bodyPr>
            <a:normAutofit/>
          </a:bodyPr>
          <a:lstStyle/>
          <a:p>
            <a:r>
              <a:rPr lang="en-US" dirty="0"/>
              <a:t>Answer the following questions:</a:t>
            </a:r>
          </a:p>
          <a:p>
            <a:pPr lvl="1"/>
            <a:r>
              <a:rPr lang="en-US" dirty="0"/>
              <a:t>11. What is a DNS Glue record?</a:t>
            </a:r>
          </a:p>
          <a:p>
            <a:pPr lvl="2"/>
            <a:r>
              <a:rPr lang="en-US" dirty="0"/>
              <a:t>The A or AAAA record of a DNS server at the parent.</a:t>
            </a:r>
          </a:p>
          <a:p>
            <a:pPr lvl="1"/>
            <a:r>
              <a:rPr lang="en-US" dirty="0"/>
              <a:t>12. The top most servers in the DNS hierarchy are called what?</a:t>
            </a:r>
          </a:p>
          <a:p>
            <a:pPr lvl="2"/>
            <a:r>
              <a:rPr lang="en-US" dirty="0"/>
              <a:t>Root servers</a:t>
            </a:r>
          </a:p>
          <a:p>
            <a:pPr lvl="1"/>
            <a:r>
              <a:rPr lang="en-US" dirty="0"/>
              <a:t>13. What does TLD stand for? Give an example of two TLD’s.</a:t>
            </a:r>
          </a:p>
          <a:p>
            <a:pPr lvl="2"/>
            <a:r>
              <a:rPr lang="en-US" dirty="0"/>
              <a:t>Top Level Domain</a:t>
            </a:r>
          </a:p>
          <a:p>
            <a:pPr lvl="2"/>
            <a:r>
              <a:rPr lang="en-US" dirty="0" err="1"/>
              <a:t>.net</a:t>
            </a:r>
            <a:r>
              <a:rPr lang="en-US" dirty="0"/>
              <a:t>, .com, .org, .</a:t>
            </a:r>
            <a:r>
              <a:rPr lang="en-US" dirty="0" err="1"/>
              <a:t>edu</a:t>
            </a:r>
            <a:r>
              <a:rPr lang="en-US" dirty="0"/>
              <a:t>, .biz, .horse…</a:t>
            </a:r>
          </a:p>
        </p:txBody>
      </p:sp>
    </p:spTree>
    <p:extLst>
      <p:ext uri="{BB962C8B-B14F-4D97-AF65-F5344CB8AC3E}">
        <p14:creationId xmlns:p14="http://schemas.microsoft.com/office/powerpoint/2010/main" val="351099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E200-E993-ACB2-E5E4-4D79B9D85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AE525-E448-E712-3867-830F72D9AB34}"/>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CDA7E3EA-1DD6-584F-C440-6B2370EB0EDD}"/>
              </a:ext>
            </a:extLst>
          </p:cNvPr>
          <p:cNvSpPr>
            <a:spLocks noGrp="1"/>
          </p:cNvSpPr>
          <p:nvPr>
            <p:ph idx="1"/>
          </p:nvPr>
        </p:nvSpPr>
        <p:spPr>
          <a:xfrm>
            <a:off x="1097280" y="1845734"/>
            <a:ext cx="10058400" cy="4530352"/>
          </a:xfrm>
        </p:spPr>
        <p:txBody>
          <a:bodyPr>
            <a:normAutofit/>
          </a:bodyPr>
          <a:lstStyle/>
          <a:p>
            <a:r>
              <a:rPr lang="en-US" dirty="0"/>
              <a:t>Answer the following questions:</a:t>
            </a:r>
          </a:p>
          <a:p>
            <a:pPr lvl="1"/>
            <a:r>
              <a:rPr lang="en-US" dirty="0"/>
              <a:t>14. Find the following DNS values for the ultrastuff.net domain (5 points): </a:t>
            </a:r>
          </a:p>
          <a:p>
            <a:pPr lvl="2"/>
            <a:r>
              <a:rPr lang="en-US" dirty="0"/>
              <a:t>Serial number: 135</a:t>
            </a:r>
          </a:p>
          <a:p>
            <a:pPr lvl="2"/>
            <a:r>
              <a:rPr lang="en-US" dirty="0"/>
              <a:t>NS Servers (hostnames and IP): </a:t>
            </a:r>
          </a:p>
          <a:p>
            <a:pPr lvl="3"/>
            <a:r>
              <a:rPr lang="en-US" dirty="0"/>
              <a:t>ns-cloud-b1.googledomains.com - 216.239.32.107</a:t>
            </a:r>
          </a:p>
          <a:p>
            <a:pPr lvl="3"/>
            <a:r>
              <a:rPr lang="en-US" dirty="0"/>
              <a:t>ns-cloud-b2.googledomains.com - 216.239.34.107</a:t>
            </a:r>
          </a:p>
          <a:p>
            <a:pPr lvl="3"/>
            <a:r>
              <a:rPr lang="en-US" dirty="0"/>
              <a:t>ns-cloud-b3.googledomains.com - 216.239.36.107</a:t>
            </a:r>
          </a:p>
          <a:p>
            <a:pPr lvl="3"/>
            <a:r>
              <a:rPr lang="en-US" dirty="0"/>
              <a:t>ns-cloud-b4.googledomains.com - 216.239.38.107</a:t>
            </a:r>
          </a:p>
          <a:p>
            <a:pPr lvl="2"/>
            <a:r>
              <a:rPr lang="en-US" dirty="0"/>
              <a:t>MX Servers: mail1.ultrastuff.net &amp; mail2.ultrastuff.net</a:t>
            </a:r>
          </a:p>
          <a:p>
            <a:pPr lvl="2"/>
            <a:r>
              <a:rPr lang="en-US" dirty="0"/>
              <a:t>Registry Expiration Date: 2026-03-17T16:21:18Z</a:t>
            </a:r>
          </a:p>
          <a:p>
            <a:pPr lvl="1"/>
            <a:r>
              <a:rPr lang="en-US" dirty="0"/>
              <a:t>15. Given the following classless IP addresses, determine the IP address range</a:t>
            </a:r>
          </a:p>
          <a:p>
            <a:pPr lvl="2"/>
            <a:r>
              <a:rPr lang="en-US" dirty="0"/>
              <a:t>IP Address 		Starting IP 		Ending IP 		Subnet Mask </a:t>
            </a:r>
          </a:p>
          <a:p>
            <a:pPr lvl="2"/>
            <a:r>
              <a:rPr lang="en-US" dirty="0"/>
              <a:t>192.168.0.0/24 		192.168.0.0		192.168.0.255	255.255.255.0</a:t>
            </a:r>
          </a:p>
          <a:p>
            <a:pPr lvl="2"/>
            <a:r>
              <a:rPr lang="en-US" dirty="0"/>
              <a:t>10.11.1.0/16 		10.11.0.0		10.11.255.255	255.255.0.0</a:t>
            </a:r>
          </a:p>
          <a:p>
            <a:pPr lvl="2"/>
            <a:r>
              <a:rPr lang="en-US" dirty="0"/>
              <a:t>147.64.243.0/23 		147.64.242.0	147.64.243.255	255.255.254.0</a:t>
            </a:r>
          </a:p>
          <a:p>
            <a:pPr lvl="2"/>
            <a:r>
              <a:rPr lang="en-US" dirty="0"/>
              <a:t>8.8.8.8/20 		8.8.0.0		8.8.15.255		255.255.240.0</a:t>
            </a:r>
          </a:p>
        </p:txBody>
      </p:sp>
    </p:spTree>
    <p:extLst>
      <p:ext uri="{BB962C8B-B14F-4D97-AF65-F5344CB8AC3E}">
        <p14:creationId xmlns:p14="http://schemas.microsoft.com/office/powerpoint/2010/main" val="100677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3830-4266-FA4C-A1E4-D13EA250C16D}"/>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4E5B2042-35E9-9049-A842-3871F74DFCFB}"/>
              </a:ext>
            </a:extLst>
          </p:cNvPr>
          <p:cNvSpPr>
            <a:spLocks noGrp="1"/>
          </p:cNvSpPr>
          <p:nvPr>
            <p:ph idx="1"/>
          </p:nvPr>
        </p:nvSpPr>
        <p:spPr>
          <a:xfrm>
            <a:off x="1097280" y="1845733"/>
            <a:ext cx="10058400" cy="4725664"/>
          </a:xfrm>
        </p:spPr>
        <p:txBody>
          <a:bodyPr>
            <a:normAutofit/>
          </a:bodyPr>
          <a:lstStyle/>
          <a:p>
            <a:r>
              <a:rPr lang="en-US" dirty="0"/>
              <a:t>Answer the following questions:</a:t>
            </a:r>
          </a:p>
          <a:p>
            <a:pPr lvl="1"/>
            <a:r>
              <a:rPr lang="en-US" dirty="0"/>
              <a:t>16. Given the following classful IP addresses, determine the IP class, network ID, and host ID</a:t>
            </a:r>
          </a:p>
          <a:p>
            <a:pPr marL="566928" lvl="3" indent="0">
              <a:buNone/>
            </a:pPr>
            <a:r>
              <a:rPr lang="en-US" b="1" u="sng" dirty="0">
                <a:latin typeface="Courier New" panose="02070309020205020404" pitchFamily="49" charset="0"/>
                <a:cs typeface="Courier New" panose="02070309020205020404" pitchFamily="49" charset="0"/>
              </a:rPr>
              <a:t>IP Address 		IP Class 	Network ID 	Host ID </a:t>
            </a:r>
          </a:p>
          <a:p>
            <a:pPr marL="566928" lvl="3" indent="0">
              <a:buNone/>
            </a:pPr>
            <a:r>
              <a:rPr lang="en-US" dirty="0">
                <a:latin typeface="Courier New" panose="02070309020205020404" pitchFamily="49" charset="0"/>
                <a:cs typeface="Courier New" panose="02070309020205020404" pitchFamily="49" charset="0"/>
              </a:rPr>
              <a:t>192.168.0.1 	C		192.168.0	.1</a:t>
            </a:r>
          </a:p>
          <a:p>
            <a:pPr marL="566928" lvl="3" indent="0">
              <a:buNone/>
            </a:pPr>
            <a:r>
              <a:rPr lang="en-US" dirty="0">
                <a:latin typeface="Courier New" panose="02070309020205020404" pitchFamily="49" charset="0"/>
                <a:cs typeface="Courier New" panose="02070309020205020404" pitchFamily="49" charset="0"/>
              </a:rPr>
              <a:t>252.65.32.77 	E		n/a		n/a</a:t>
            </a:r>
          </a:p>
          <a:p>
            <a:pPr marL="566928" lvl="3" indent="0">
              <a:buNone/>
            </a:pPr>
            <a:r>
              <a:rPr lang="en-US" dirty="0">
                <a:latin typeface="Courier New" panose="02070309020205020404" pitchFamily="49" charset="0"/>
                <a:cs typeface="Courier New" panose="02070309020205020404" pitchFamily="49" charset="0"/>
              </a:rPr>
              <a:t>24.93.201.102 	A		24		.93.201.102</a:t>
            </a:r>
          </a:p>
          <a:p>
            <a:pPr marL="566928" lvl="3" indent="0">
              <a:buNone/>
            </a:pPr>
            <a:r>
              <a:rPr lang="en-US" dirty="0">
                <a:latin typeface="Courier New" panose="02070309020205020404" pitchFamily="49" charset="0"/>
                <a:cs typeface="Courier New" panose="02070309020205020404" pitchFamily="49" charset="0"/>
              </a:rPr>
              <a:t>147.64.32.6 	B		147.64		.32.6</a:t>
            </a:r>
          </a:p>
          <a:p>
            <a:pPr marL="566928" lvl="3" indent="0">
              <a:buNone/>
            </a:pPr>
            <a:r>
              <a:rPr lang="en-US" dirty="0">
                <a:latin typeface="Courier New" panose="02070309020205020404" pitchFamily="49" charset="0"/>
                <a:cs typeface="Courier New" panose="02070309020205020404" pitchFamily="49" charset="0"/>
              </a:rPr>
              <a:t>8.8.8.8 		A		8		.8.8.8</a:t>
            </a:r>
          </a:p>
          <a:p>
            <a:pPr lvl="1"/>
            <a:endParaRPr lang="en-US" dirty="0"/>
          </a:p>
          <a:p>
            <a:pPr lvl="1"/>
            <a:r>
              <a:rPr lang="en-US" dirty="0"/>
              <a:t>17. List one of each of the following DNS records for </a:t>
            </a:r>
            <a:r>
              <a:rPr lang="en-US" dirty="0" err="1"/>
              <a:t>google.com</a:t>
            </a:r>
            <a:endParaRPr lang="en-US" dirty="0"/>
          </a:p>
          <a:p>
            <a:pPr marL="566928" lvl="3" indent="0">
              <a:buNone/>
            </a:pPr>
            <a:r>
              <a:rPr lang="en-US" b="1" u="sng" dirty="0">
                <a:latin typeface="Courier New" panose="02070309020205020404" pitchFamily="49" charset="0"/>
                <a:cs typeface="Courier New" panose="02070309020205020404" pitchFamily="49" charset="0"/>
              </a:rPr>
              <a:t>Record Type 	Record </a:t>
            </a:r>
          </a:p>
          <a:p>
            <a:pPr marL="566928" lvl="3" indent="0">
              <a:buNone/>
            </a:pPr>
            <a:r>
              <a:rPr lang="en-US" dirty="0">
                <a:latin typeface="Courier New" panose="02070309020205020404" pitchFamily="49" charset="0"/>
                <a:cs typeface="Courier New" panose="02070309020205020404" pitchFamily="49" charset="0"/>
              </a:rPr>
              <a:t>A 			172.217.15.110</a:t>
            </a:r>
          </a:p>
          <a:p>
            <a:pPr marL="566928" lvl="3" indent="0">
              <a:buNone/>
            </a:pPr>
            <a:r>
              <a:rPr lang="en-US" dirty="0">
                <a:latin typeface="Courier New" panose="02070309020205020404" pitchFamily="49" charset="0"/>
                <a:cs typeface="Courier New" panose="02070309020205020404" pitchFamily="49" charset="0"/>
              </a:rPr>
              <a:t>AAAA 		2607:f8b0:4004:811::200e</a:t>
            </a:r>
          </a:p>
          <a:p>
            <a:pPr marL="566928" lvl="3" indent="0">
              <a:buNone/>
            </a:pPr>
            <a:r>
              <a:rPr lang="en-US" dirty="0">
                <a:latin typeface="Courier New" panose="02070309020205020404" pitchFamily="49" charset="0"/>
                <a:cs typeface="Courier New" panose="02070309020205020404" pitchFamily="49" charset="0"/>
              </a:rPr>
              <a:t>NS 			ns1.google.com</a:t>
            </a:r>
          </a:p>
          <a:p>
            <a:pPr marL="566928" lvl="3" indent="0">
              <a:buNone/>
            </a:pPr>
            <a:r>
              <a:rPr lang="en-US" dirty="0">
                <a:latin typeface="Courier New" panose="02070309020205020404" pitchFamily="49" charset="0"/>
                <a:cs typeface="Courier New" panose="02070309020205020404" pitchFamily="49" charset="0"/>
              </a:rPr>
              <a:t>MX 			10 </a:t>
            </a:r>
            <a:r>
              <a:rPr lang="en-US" dirty="0" err="1">
                <a:latin typeface="Courier New" panose="02070309020205020404" pitchFamily="49" charset="0"/>
                <a:cs typeface="Courier New" panose="02070309020205020404" pitchFamily="49" charset="0"/>
              </a:rPr>
              <a:t>aspmx.l.google.com</a:t>
            </a:r>
            <a:r>
              <a:rPr lang="en-US" dirty="0">
                <a:latin typeface="Courier New" panose="02070309020205020404" pitchFamily="49" charset="0"/>
                <a:cs typeface="Courier New" panose="02070309020205020404" pitchFamily="49" charset="0"/>
              </a:rPr>
              <a:t>.</a:t>
            </a:r>
          </a:p>
          <a:p>
            <a:pPr marL="566928" lvl="3" indent="0">
              <a:buNone/>
            </a:pPr>
            <a:r>
              <a:rPr lang="en-US" dirty="0">
                <a:latin typeface="Courier New" panose="02070309020205020404" pitchFamily="49" charset="0"/>
                <a:cs typeface="Courier New" panose="02070309020205020404" pitchFamily="49" charset="0"/>
              </a:rPr>
              <a:t>SOA			ns1.google.com. </a:t>
            </a:r>
            <a:r>
              <a:rPr lang="en-US" dirty="0" err="1">
                <a:latin typeface="Courier New" panose="02070309020205020404" pitchFamily="49" charset="0"/>
                <a:cs typeface="Courier New" panose="02070309020205020404" pitchFamily="49" charset="0"/>
              </a:rPr>
              <a:t>dns-admin.google.com</a:t>
            </a:r>
            <a:r>
              <a:rPr lang="en-US" dirty="0">
                <a:latin typeface="Courier New" panose="02070309020205020404" pitchFamily="49" charset="0"/>
                <a:cs typeface="Courier New" panose="02070309020205020404" pitchFamily="49" charset="0"/>
              </a:rPr>
              <a:t>. 297077745 900 900 1800 60</a:t>
            </a:r>
          </a:p>
        </p:txBody>
      </p:sp>
    </p:spTree>
    <p:extLst>
      <p:ext uri="{BB962C8B-B14F-4D97-AF65-F5344CB8AC3E}">
        <p14:creationId xmlns:p14="http://schemas.microsoft.com/office/powerpoint/2010/main" val="84344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427745"/>
          </a:xfrm>
        </p:spPr>
        <p:txBody>
          <a:bodyPr/>
          <a:lstStyle/>
          <a:p>
            <a:r>
              <a:rPr lang="en-US" dirty="0"/>
              <a:t>SSH is a suite of network communication tools</a:t>
            </a:r>
          </a:p>
          <a:p>
            <a:pPr lvl="1"/>
            <a:r>
              <a:rPr lang="en-US" dirty="0"/>
              <a:t>Based on open standards, guided by the Internet Engineering Task Force (IETF)</a:t>
            </a:r>
          </a:p>
          <a:p>
            <a:pPr lvl="1"/>
            <a:r>
              <a:rPr lang="en-US" dirty="0"/>
              <a:t>100% Encrypted</a:t>
            </a:r>
          </a:p>
          <a:p>
            <a:pPr lvl="1"/>
            <a:r>
              <a:rPr lang="en-US" dirty="0"/>
              <a:t>Remote connections</a:t>
            </a:r>
          </a:p>
          <a:p>
            <a:pPr lvl="1"/>
            <a:r>
              <a:rPr lang="en-US" dirty="0"/>
              <a:t>File transfer</a:t>
            </a:r>
          </a:p>
          <a:p>
            <a:pPr lvl="1"/>
            <a:r>
              <a:rPr lang="en-US" dirty="0"/>
              <a:t>Tunnels</a:t>
            </a:r>
          </a:p>
          <a:p>
            <a:pPr lvl="1"/>
            <a:r>
              <a:rPr lang="en-US" dirty="0"/>
              <a:t>Uses Public Key Cryptography</a:t>
            </a:r>
          </a:p>
          <a:p>
            <a:pPr lvl="2"/>
            <a:r>
              <a:rPr lang="en-US" dirty="0"/>
              <a:t>Senders private key, combined with destinations public key</a:t>
            </a:r>
          </a:p>
          <a:p>
            <a:pPr lvl="2"/>
            <a:r>
              <a:rPr lang="en-US" dirty="0"/>
              <a:t>Destinations private key is used to decrypt</a:t>
            </a:r>
          </a:p>
          <a:p>
            <a:pPr lvl="2"/>
            <a:r>
              <a:rPr lang="en-US" dirty="0"/>
              <a:t>Sufficiently large keys prevent reverse engineering</a:t>
            </a:r>
          </a:p>
          <a:p>
            <a:pPr lvl="1"/>
            <a:r>
              <a:rPr lang="en-US" dirty="0"/>
              <a:t>Uses session keys</a:t>
            </a:r>
          </a:p>
          <a:p>
            <a:pPr lvl="2"/>
            <a:r>
              <a:rPr lang="en-US" dirty="0"/>
              <a:t>Changed regularly</a:t>
            </a:r>
          </a:p>
          <a:p>
            <a:pPr lvl="2"/>
            <a:r>
              <a:rPr lang="en-US" dirty="0"/>
              <a:t>Shared over secure communication session</a:t>
            </a:r>
          </a:p>
          <a:p>
            <a:pPr lvl="2"/>
            <a:r>
              <a:rPr lang="en-US" dirty="0"/>
              <a:t>Extra shared key used to encrypt transmissions</a:t>
            </a:r>
          </a:p>
        </p:txBody>
      </p:sp>
      <p:pic>
        <p:nvPicPr>
          <p:cNvPr id="8"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77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427745"/>
          </a:xfrm>
        </p:spPr>
        <p:txBody>
          <a:bodyPr/>
          <a:lstStyle/>
          <a:p>
            <a:r>
              <a:rPr lang="en-US" dirty="0"/>
              <a:t>SSH Keys</a:t>
            </a:r>
          </a:p>
          <a:p>
            <a:pPr lvl="1"/>
            <a:r>
              <a:rPr lang="en-US" dirty="0"/>
              <a:t>A large number with special mathematical properties</a:t>
            </a:r>
          </a:p>
          <a:p>
            <a:pPr lvl="1"/>
            <a:r>
              <a:rPr lang="en-US" dirty="0"/>
              <a:t>Key length is measured in bits</a:t>
            </a:r>
          </a:p>
          <a:p>
            <a:pPr lvl="2"/>
            <a:r>
              <a:rPr lang="en-US" dirty="0"/>
              <a:t>128 bit key has 2^128 possibilities</a:t>
            </a:r>
          </a:p>
          <a:p>
            <a:pPr lvl="1"/>
            <a:r>
              <a:rPr lang="en-US" dirty="0"/>
              <a:t>Larger key sizes create more possible permutations</a:t>
            </a:r>
          </a:p>
          <a:p>
            <a:pPr lvl="1"/>
            <a:r>
              <a:rPr lang="en-US" dirty="0"/>
              <a:t>2048-bit or higher</a:t>
            </a:r>
          </a:p>
          <a:p>
            <a:pPr lvl="1"/>
            <a:r>
              <a:rPr lang="en-US" dirty="0"/>
              <a:t>Higher encryption levels require more computation</a:t>
            </a:r>
          </a:p>
          <a:p>
            <a:pPr lvl="1"/>
            <a:r>
              <a:rPr lang="en-US" dirty="0"/>
              <a:t>Various key types</a:t>
            </a:r>
          </a:p>
          <a:p>
            <a:pPr lvl="2"/>
            <a:r>
              <a:rPr lang="en-US" dirty="0"/>
              <a:t>RSA, DSA, EDSA</a:t>
            </a:r>
          </a:p>
          <a:p>
            <a:r>
              <a:rPr lang="en-US" dirty="0"/>
              <a:t>Encryption Algorithms</a:t>
            </a:r>
          </a:p>
          <a:p>
            <a:pPr lvl="1"/>
            <a:r>
              <a:rPr lang="en-US" dirty="0"/>
              <a:t>SSH can use many different encryption algorithms</a:t>
            </a:r>
          </a:p>
          <a:p>
            <a:pPr lvl="1"/>
            <a:r>
              <a:rPr lang="en-US" dirty="0"/>
              <a:t>Both parties must agree!</a:t>
            </a:r>
          </a:p>
        </p:txBody>
      </p:sp>
      <p:pic>
        <p:nvPicPr>
          <p:cNvPr id="7"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3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659239"/>
          </a:xfrm>
        </p:spPr>
        <p:txBody>
          <a:bodyPr>
            <a:normAutofit/>
          </a:bodyPr>
          <a:lstStyle/>
          <a:p>
            <a:r>
              <a:rPr lang="en-US" dirty="0"/>
              <a:t>Asymmetrical Encryption</a:t>
            </a:r>
          </a:p>
          <a:p>
            <a:pPr lvl="1"/>
            <a:r>
              <a:rPr lang="en-US" dirty="0"/>
              <a:t>Public/Private Key</a:t>
            </a:r>
          </a:p>
          <a:p>
            <a:pPr lvl="2"/>
            <a:r>
              <a:rPr lang="en-US" dirty="0"/>
              <a:t>Public key can/must be shared with others!</a:t>
            </a:r>
          </a:p>
          <a:p>
            <a:pPr lvl="2"/>
            <a:r>
              <a:rPr lang="en-US" dirty="0"/>
              <a:t>Private key must be kept secret!</a:t>
            </a:r>
          </a:p>
          <a:p>
            <a:pPr lvl="1"/>
            <a:r>
              <a:rPr lang="en-US" dirty="0"/>
              <a:t>Used during the initial key exchange process used to set up the symmetrical encryption</a:t>
            </a:r>
          </a:p>
          <a:p>
            <a:pPr lvl="2"/>
            <a:r>
              <a:rPr lang="en-US" dirty="0"/>
              <a:t>Both parties produce temporary key pairs and exchange the public key in </a:t>
            </a:r>
            <a:br>
              <a:rPr lang="en-US" dirty="0"/>
            </a:br>
            <a:r>
              <a:rPr lang="en-US" dirty="0"/>
              <a:t>order to produce the shared secret that will be used for symmetrical encryption.</a:t>
            </a:r>
          </a:p>
          <a:p>
            <a:pPr lvl="1"/>
            <a:r>
              <a:rPr lang="en-US" dirty="0"/>
              <a:t>Used for SSH key-based logins</a:t>
            </a:r>
          </a:p>
          <a:p>
            <a:pPr lvl="2"/>
            <a:r>
              <a:rPr lang="en-US" dirty="0"/>
              <a:t>After secure communications have been established, the public/private SSH key-</a:t>
            </a:r>
            <a:br>
              <a:rPr lang="en-US" dirty="0"/>
            </a:br>
            <a:r>
              <a:rPr lang="en-US" dirty="0"/>
              <a:t>based login credentials can be validated</a:t>
            </a:r>
          </a:p>
          <a:p>
            <a:pPr lvl="1"/>
            <a:r>
              <a:rPr lang="en-US" dirty="0"/>
              <a:t>Public key cryptography - </a:t>
            </a:r>
            <a:r>
              <a:rPr lang="en-US" dirty="0" err="1"/>
              <a:t>Diffie</a:t>
            </a:r>
            <a:r>
              <a:rPr lang="en-US" dirty="0"/>
              <a:t>-Hellman Key Exchange (8:37)</a:t>
            </a:r>
          </a:p>
          <a:p>
            <a:pPr lvl="2"/>
            <a:r>
              <a:rPr lang="en-US" dirty="0">
                <a:hlinkClick r:id="rId2"/>
              </a:rPr>
              <a:t>https://www.youtube.com/watch?v=YEBfamv-_do</a:t>
            </a:r>
            <a:endParaRPr lang="en-US" dirty="0"/>
          </a:p>
        </p:txBody>
      </p:sp>
      <p:pic>
        <p:nvPicPr>
          <p:cNvPr id="2050" name="Picture 2" descr="http://static.charlieharvey.org.uk/graphics/geekery/ssh-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8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427745"/>
          </a:xfrm>
        </p:spPr>
        <p:txBody>
          <a:bodyPr/>
          <a:lstStyle/>
          <a:p>
            <a:r>
              <a:rPr lang="en-US" dirty="0"/>
              <a:t>Symmetrical Encryption</a:t>
            </a:r>
          </a:p>
          <a:p>
            <a:pPr lvl="1"/>
            <a:r>
              <a:rPr lang="en-US" dirty="0"/>
              <a:t>A type of encryption where one key can be used to encrypt messages to the opposite party, and also to decrypt the messages received from the other participant. This means that anyone who holds the key can encrypt and decrypt messages</a:t>
            </a:r>
          </a:p>
          <a:p>
            <a:pPr lvl="1"/>
            <a:r>
              <a:rPr lang="en-US" dirty="0"/>
              <a:t>Symmetric keys are used by SSH in order to encrypt the entire connection!</a:t>
            </a:r>
          </a:p>
          <a:p>
            <a:pPr lvl="2"/>
            <a:r>
              <a:rPr lang="en-US" dirty="0"/>
              <a:t>Public/private asymmetrical key pairs are only used for authentication</a:t>
            </a:r>
          </a:p>
          <a:p>
            <a:pPr lvl="1"/>
            <a:r>
              <a:rPr lang="en-US" dirty="0"/>
              <a:t>Shared secret or shared key encryption</a:t>
            </a:r>
          </a:p>
          <a:p>
            <a:pPr lvl="1"/>
            <a:r>
              <a:rPr lang="en-US" dirty="0"/>
              <a:t>Both parties contribute toward establishing this key</a:t>
            </a:r>
          </a:p>
          <a:p>
            <a:pPr lvl="2"/>
            <a:r>
              <a:rPr lang="en-US" dirty="0"/>
              <a:t>Key exchange algorithm</a:t>
            </a:r>
          </a:p>
          <a:p>
            <a:pPr lvl="2"/>
            <a:r>
              <a:rPr lang="en-US" dirty="0"/>
              <a:t>Both parties create the same key independently, by sharing certain </a:t>
            </a:r>
            <a:br>
              <a:rPr lang="en-US" dirty="0"/>
            </a:br>
            <a:r>
              <a:rPr lang="en-US" dirty="0"/>
              <a:t>pieces of public data and manipulating them with certain secret data.</a:t>
            </a:r>
          </a:p>
          <a:p>
            <a:pPr lvl="1"/>
            <a:r>
              <a:rPr lang="en-US" dirty="0"/>
              <a:t>AES, Blowfish, 3DES, CAST128, </a:t>
            </a:r>
            <a:r>
              <a:rPr lang="en-US" dirty="0" err="1"/>
              <a:t>Arcfour</a:t>
            </a:r>
            <a:endParaRPr lang="en-US" dirty="0"/>
          </a:p>
        </p:txBody>
      </p:sp>
      <p:pic>
        <p:nvPicPr>
          <p:cNvPr id="2050"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7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659239"/>
          </a:xfrm>
        </p:spPr>
        <p:txBody>
          <a:bodyPr>
            <a:normAutofit/>
          </a:bodyPr>
          <a:lstStyle/>
          <a:p>
            <a:r>
              <a:rPr lang="en-US" dirty="0"/>
              <a:t>Hashing</a:t>
            </a:r>
          </a:p>
          <a:p>
            <a:pPr lvl="1"/>
            <a:r>
              <a:rPr lang="en-US" dirty="0"/>
              <a:t>Methods of creating a signature; the same input should create the same hash output every time</a:t>
            </a:r>
          </a:p>
          <a:p>
            <a:pPr lvl="1"/>
            <a:r>
              <a:rPr lang="en-US" dirty="0"/>
              <a:t>Never meant to be reversed; the hash cannot be reversed</a:t>
            </a:r>
          </a:p>
          <a:p>
            <a:pPr lvl="1"/>
            <a:r>
              <a:rPr lang="en-US" dirty="0"/>
              <a:t>Virtually impossible to influence predictably</a:t>
            </a:r>
          </a:p>
          <a:p>
            <a:pPr lvl="1"/>
            <a:r>
              <a:rPr lang="en-US" dirty="0"/>
              <a:t>Practically unique</a:t>
            </a:r>
          </a:p>
          <a:p>
            <a:pPr lvl="1"/>
            <a:r>
              <a:rPr lang="en-US" dirty="0"/>
              <a:t>Mainly used for data integrity purposes, and to</a:t>
            </a:r>
            <a:br>
              <a:rPr lang="en-US" dirty="0"/>
            </a:br>
            <a:r>
              <a:rPr lang="en-US" dirty="0"/>
              <a:t>verify the authenticity of communication</a:t>
            </a:r>
          </a:p>
          <a:p>
            <a:pPr lvl="1"/>
            <a:r>
              <a:rPr lang="en-US" dirty="0"/>
              <a:t>Hash-based message authentication codes (HMAC)</a:t>
            </a:r>
          </a:p>
          <a:p>
            <a:pPr lvl="2"/>
            <a:r>
              <a:rPr lang="en-US" dirty="0"/>
              <a:t>These are used to ensure that the received data is intact and unmodified</a:t>
            </a:r>
          </a:p>
          <a:p>
            <a:pPr lvl="1"/>
            <a:r>
              <a:rPr lang="en-US" dirty="0"/>
              <a:t>Hashes also often used to verify downloads</a:t>
            </a:r>
          </a:p>
          <a:p>
            <a:pPr lvl="2"/>
            <a:r>
              <a:rPr lang="en-US" dirty="0"/>
              <a:t>If the has of a software package is known, and you compute a different hash,</a:t>
            </a:r>
            <a:br>
              <a:rPr lang="en-US" dirty="0"/>
            </a:br>
            <a:r>
              <a:rPr lang="en-US" dirty="0"/>
              <a:t>your download is bad!</a:t>
            </a:r>
          </a:p>
          <a:p>
            <a:pPr lvl="1"/>
            <a:r>
              <a:rPr lang="en-US" dirty="0"/>
              <a:t>Every message sent after the encryption is negotiated must contain</a:t>
            </a:r>
            <a:br>
              <a:rPr lang="en-US" dirty="0"/>
            </a:br>
            <a:r>
              <a:rPr lang="en-US" dirty="0"/>
              <a:t>a Message Authentication Code (MAC) for validation.</a:t>
            </a:r>
          </a:p>
          <a:p>
            <a:pPr lvl="2"/>
            <a:r>
              <a:rPr lang="en-US" dirty="0"/>
              <a:t>Calculated from the symmetrical shared secret, packet sequence number, and content</a:t>
            </a:r>
          </a:p>
        </p:txBody>
      </p:sp>
      <p:pic>
        <p:nvPicPr>
          <p:cNvPr id="2050"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48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659239"/>
          </a:xfrm>
        </p:spPr>
        <p:txBody>
          <a:bodyPr>
            <a:normAutofit/>
          </a:bodyPr>
          <a:lstStyle/>
          <a:p>
            <a:r>
              <a:rPr lang="en-US" dirty="0"/>
              <a:t>Establishing Connection Session</a:t>
            </a:r>
          </a:p>
          <a:p>
            <a:pPr lvl="1"/>
            <a:r>
              <a:rPr lang="en-US" dirty="0"/>
              <a:t>The client is begins the initial TCP handshake with the server</a:t>
            </a:r>
          </a:p>
          <a:p>
            <a:pPr lvl="2"/>
            <a:r>
              <a:rPr lang="en-US" dirty="0"/>
              <a:t>Server responds with supported protocol versions, common protocol is agreed upon</a:t>
            </a:r>
          </a:p>
          <a:p>
            <a:pPr lvl="2"/>
            <a:r>
              <a:rPr lang="en-US" dirty="0"/>
              <a:t>Server provides public key</a:t>
            </a:r>
          </a:p>
          <a:p>
            <a:pPr lvl="1"/>
            <a:r>
              <a:rPr lang="en-US" dirty="0"/>
              <a:t>Secure connectivity is negotiated using a </a:t>
            </a:r>
            <a:r>
              <a:rPr lang="en-US" dirty="0" err="1"/>
              <a:t>Diffie</a:t>
            </a:r>
            <a:r>
              <a:rPr lang="en-US" dirty="0"/>
              <a:t>-Hellman algorithm</a:t>
            </a:r>
          </a:p>
          <a:p>
            <a:pPr lvl="2"/>
            <a:r>
              <a:rPr lang="en-US" dirty="0"/>
              <a:t>Each party will combine their private data with public data from the other system</a:t>
            </a:r>
          </a:p>
          <a:p>
            <a:pPr lvl="2"/>
            <a:r>
              <a:rPr lang="en-US" dirty="0"/>
              <a:t>This allows each machine to arrive at an identical secret session key</a:t>
            </a:r>
          </a:p>
          <a:p>
            <a:pPr lvl="2"/>
            <a:r>
              <a:rPr lang="en-US" dirty="0"/>
              <a:t>Prevents any one source from controlling the key</a:t>
            </a:r>
          </a:p>
          <a:p>
            <a:pPr lvl="1"/>
            <a:r>
              <a:rPr lang="en-US" dirty="0"/>
              <a:t>Server identity is verified</a:t>
            </a:r>
          </a:p>
          <a:p>
            <a:pPr lvl="2"/>
            <a:r>
              <a:rPr lang="en-US" dirty="0"/>
              <a:t>Communication is now encrypted, and identification information is shared</a:t>
            </a:r>
            <a:br>
              <a:rPr lang="en-US" dirty="0"/>
            </a:br>
            <a:r>
              <a:rPr lang="en-US" dirty="0"/>
              <a:t>over the encrypted link, validating hosts</a:t>
            </a:r>
          </a:p>
          <a:p>
            <a:pPr lvl="1"/>
            <a:r>
              <a:rPr lang="en-US" dirty="0"/>
              <a:t>Credentials are provided to authenticate</a:t>
            </a:r>
          </a:p>
          <a:p>
            <a:pPr lvl="2"/>
            <a:r>
              <a:rPr lang="en-US" dirty="0"/>
              <a:t>User login information can now be encrypted and transmitted</a:t>
            </a:r>
          </a:p>
        </p:txBody>
      </p:sp>
      <p:pic>
        <p:nvPicPr>
          <p:cNvPr id="2050"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7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1"/>
          </p:nvPr>
        </p:nvSpPr>
        <p:spPr>
          <a:xfrm>
            <a:off x="1097278" y="1845733"/>
            <a:ext cx="4937760" cy="4533295"/>
          </a:xfrm>
        </p:spPr>
        <p:txBody>
          <a:bodyPr>
            <a:normAutofit fontScale="62500" lnSpcReduction="20000"/>
          </a:bodyPr>
          <a:lstStyle/>
          <a:p>
            <a:r>
              <a:rPr lang="en-US" dirty="0"/>
              <a:t>Weekly Info</a:t>
            </a:r>
          </a:p>
          <a:p>
            <a:r>
              <a:rPr lang="en-US" dirty="0"/>
              <a:t>Other network services</a:t>
            </a:r>
          </a:p>
          <a:p>
            <a:r>
              <a:rPr lang="en-US" dirty="0"/>
              <a:t>SSH</a:t>
            </a:r>
          </a:p>
          <a:p>
            <a:r>
              <a:rPr lang="en-US" dirty="0"/>
              <a:t>E-Mail</a:t>
            </a:r>
          </a:p>
          <a:p>
            <a:r>
              <a:rPr lang="en-US" dirty="0"/>
              <a:t>VoIP</a:t>
            </a:r>
          </a:p>
          <a:p>
            <a:r>
              <a:rPr lang="en-US" dirty="0"/>
              <a:t>Firewalls</a:t>
            </a:r>
          </a:p>
          <a:p>
            <a:r>
              <a:rPr lang="en-US" dirty="0"/>
              <a:t>Remote Access Service</a:t>
            </a:r>
          </a:p>
          <a:p>
            <a:r>
              <a:rPr lang="en-US" dirty="0"/>
              <a:t>VNC</a:t>
            </a:r>
          </a:p>
          <a:p>
            <a:r>
              <a:rPr lang="en-US" dirty="0"/>
              <a:t>SNMP</a:t>
            </a:r>
          </a:p>
          <a:p>
            <a:r>
              <a:rPr lang="en-US" dirty="0"/>
              <a:t>Disk configurations</a:t>
            </a:r>
          </a:p>
          <a:p>
            <a:r>
              <a:rPr lang="en-US" dirty="0"/>
              <a:t>Compiling from source</a:t>
            </a:r>
          </a:p>
          <a:p>
            <a:r>
              <a:rPr lang="en-US" dirty="0"/>
              <a:t>Docker Compose</a:t>
            </a:r>
          </a:p>
          <a:p>
            <a:r>
              <a:rPr lang="en-US" dirty="0"/>
              <a:t>Package Installs</a:t>
            </a:r>
          </a:p>
          <a:p>
            <a:pPr lvl="1"/>
            <a:r>
              <a:rPr lang="en-US" dirty="0" err="1"/>
              <a:t>Owncloud</a:t>
            </a:r>
            <a:endParaRPr lang="en-US" dirty="0"/>
          </a:p>
          <a:p>
            <a:pPr lvl="1"/>
            <a:r>
              <a:rPr lang="en-US" dirty="0" err="1"/>
              <a:t>NextCloud</a:t>
            </a:r>
            <a:endParaRPr lang="en-US" dirty="0"/>
          </a:p>
        </p:txBody>
      </p:sp>
      <p:sp>
        <p:nvSpPr>
          <p:cNvPr id="5" name="Content Placeholder 4"/>
          <p:cNvSpPr>
            <a:spLocks noGrp="1"/>
          </p:cNvSpPr>
          <p:nvPr>
            <p:ph sz="half" idx="2"/>
          </p:nvPr>
        </p:nvSpPr>
        <p:spPr>
          <a:xfrm>
            <a:off x="6217920" y="1845734"/>
            <a:ext cx="4937760" cy="4533293"/>
          </a:xfrm>
        </p:spPr>
        <p:txBody>
          <a:bodyPr>
            <a:normAutofit fontScale="62500" lnSpcReduction="20000"/>
          </a:bodyPr>
          <a:lstStyle/>
          <a:p>
            <a:r>
              <a:rPr lang="en-US" dirty="0" err="1"/>
              <a:t>Runlevels</a:t>
            </a:r>
            <a:endParaRPr lang="en-US" dirty="0"/>
          </a:p>
          <a:p>
            <a:r>
              <a:rPr lang="en-US" dirty="0" err="1"/>
              <a:t>Scrpiting</a:t>
            </a:r>
            <a:endParaRPr lang="en-US" dirty="0"/>
          </a:p>
          <a:p>
            <a:r>
              <a:rPr lang="en-US" dirty="0"/>
              <a:t>The process of an attack</a:t>
            </a:r>
          </a:p>
          <a:p>
            <a:r>
              <a:rPr lang="en-US" dirty="0"/>
              <a:t>VPN</a:t>
            </a:r>
          </a:p>
          <a:p>
            <a:r>
              <a:rPr lang="en-US" dirty="0"/>
              <a:t>Common attacks and exploits</a:t>
            </a:r>
          </a:p>
          <a:p>
            <a:r>
              <a:rPr lang="en-US" dirty="0"/>
              <a:t>Scripting basics</a:t>
            </a:r>
          </a:p>
          <a:p>
            <a:r>
              <a:rPr lang="en-US" dirty="0" err="1"/>
              <a:t>Crontab</a:t>
            </a:r>
            <a:r>
              <a:rPr lang="en-US" dirty="0"/>
              <a:t> files</a:t>
            </a:r>
          </a:p>
          <a:p>
            <a:r>
              <a:rPr lang="en-US" dirty="0"/>
              <a:t>Information Security Awareness</a:t>
            </a:r>
          </a:p>
          <a:p>
            <a:r>
              <a:rPr lang="en-US" dirty="0"/>
              <a:t>Security Tools and Assessment Sites</a:t>
            </a:r>
          </a:p>
          <a:p>
            <a:r>
              <a:rPr lang="en-US" dirty="0"/>
              <a:t>Network Security</a:t>
            </a:r>
          </a:p>
          <a:p>
            <a:r>
              <a:rPr lang="en-US" dirty="0"/>
              <a:t>Looking for a target</a:t>
            </a:r>
          </a:p>
          <a:p>
            <a:r>
              <a:rPr lang="en-US" dirty="0"/>
              <a:t>Targets of opportunity</a:t>
            </a:r>
          </a:p>
          <a:p>
            <a:r>
              <a:rPr lang="en-US" dirty="0"/>
              <a:t>Targets of choice</a:t>
            </a:r>
          </a:p>
        </p:txBody>
      </p:sp>
      <p:pic>
        <p:nvPicPr>
          <p:cNvPr id="4" name="Picture 2" descr="http://www.businessobjectives.org/images/Examples-Of-Business-Objective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13794" y="3683523"/>
            <a:ext cx="2381250" cy="2381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0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659239"/>
          </a:xfrm>
        </p:spPr>
        <p:txBody>
          <a:bodyPr>
            <a:normAutofit/>
          </a:bodyPr>
          <a:lstStyle/>
          <a:p>
            <a:r>
              <a:rPr lang="en-US" dirty="0" err="1"/>
              <a:t>Diffie</a:t>
            </a:r>
            <a:r>
              <a:rPr lang="en-US" dirty="0"/>
              <a:t>-Hellman Process</a:t>
            </a:r>
          </a:p>
          <a:p>
            <a:pPr lvl="1"/>
            <a:r>
              <a:rPr lang="en-US" dirty="0"/>
              <a:t>Both parties agree on a large prime number which serves as a seed value.</a:t>
            </a:r>
          </a:p>
          <a:p>
            <a:pPr lvl="1"/>
            <a:r>
              <a:rPr lang="en-US" dirty="0"/>
              <a:t>Both parties agree on an encryption generator (typically AES)</a:t>
            </a:r>
          </a:p>
          <a:p>
            <a:pPr lvl="1"/>
            <a:r>
              <a:rPr lang="en-US" dirty="0"/>
              <a:t>Independently, each party comes up with another secret prime number</a:t>
            </a:r>
          </a:p>
          <a:p>
            <a:pPr lvl="2"/>
            <a:r>
              <a:rPr lang="en-US" dirty="0"/>
              <a:t>This number is used as the private key for this interaction</a:t>
            </a:r>
          </a:p>
          <a:p>
            <a:pPr lvl="1"/>
            <a:r>
              <a:rPr lang="en-US" dirty="0"/>
              <a:t>The generated private key, the encryption generator, and the shared </a:t>
            </a:r>
            <a:br>
              <a:rPr lang="en-US" dirty="0"/>
            </a:br>
            <a:r>
              <a:rPr lang="en-US" dirty="0"/>
              <a:t>prime number are used to generate a public key</a:t>
            </a:r>
          </a:p>
          <a:p>
            <a:pPr lvl="1"/>
            <a:r>
              <a:rPr lang="en-US" dirty="0"/>
              <a:t>Both participants then exchange their generated public keys.</a:t>
            </a:r>
          </a:p>
          <a:p>
            <a:pPr lvl="1"/>
            <a:r>
              <a:rPr lang="en-US" dirty="0"/>
              <a:t>The destination machine uses their private key, the source machines</a:t>
            </a:r>
            <a:br>
              <a:rPr lang="en-US" dirty="0"/>
            </a:br>
            <a:r>
              <a:rPr lang="en-US" dirty="0"/>
              <a:t>public key, and the original shared prime number to compute a </a:t>
            </a:r>
            <a:br>
              <a:rPr lang="en-US" dirty="0"/>
            </a:br>
            <a:r>
              <a:rPr lang="en-US" dirty="0"/>
              <a:t>shared secret key. </a:t>
            </a:r>
          </a:p>
          <a:p>
            <a:pPr lvl="2"/>
            <a:r>
              <a:rPr lang="en-US" dirty="0"/>
              <a:t>Independently computed by each party, using opposite private and public keys, </a:t>
            </a:r>
            <a:br>
              <a:rPr lang="en-US" dirty="0"/>
            </a:br>
            <a:r>
              <a:rPr lang="en-US" dirty="0"/>
              <a:t>it will result in the same shared secret key.</a:t>
            </a:r>
          </a:p>
          <a:p>
            <a:pPr lvl="1"/>
            <a:r>
              <a:rPr lang="en-US" dirty="0"/>
              <a:t>This shared secret is then used to encrypt all communication</a:t>
            </a:r>
          </a:p>
        </p:txBody>
      </p:sp>
      <p:pic>
        <p:nvPicPr>
          <p:cNvPr id="2050"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3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659239"/>
          </a:xfrm>
        </p:spPr>
        <p:txBody>
          <a:bodyPr>
            <a:normAutofit/>
          </a:bodyPr>
          <a:lstStyle/>
          <a:p>
            <a:r>
              <a:rPr lang="en-US" dirty="0"/>
              <a:t>Authentication</a:t>
            </a:r>
          </a:p>
          <a:p>
            <a:pPr lvl="1"/>
            <a:r>
              <a:rPr lang="en-US" dirty="0"/>
              <a:t>Password authentication</a:t>
            </a:r>
          </a:p>
          <a:p>
            <a:pPr lvl="2"/>
            <a:r>
              <a:rPr lang="en-US" dirty="0"/>
              <a:t>Relatively small, simple, can be exploited relatively easily</a:t>
            </a:r>
          </a:p>
          <a:p>
            <a:pPr lvl="1"/>
            <a:r>
              <a:rPr lang="en-US" dirty="0"/>
              <a:t>Key-based authentication - Asymmetric SSH key pairs</a:t>
            </a:r>
          </a:p>
          <a:p>
            <a:pPr lvl="2"/>
            <a:r>
              <a:rPr lang="en-US" dirty="0"/>
              <a:t>Client sends an account ID for the key pair it would like to authenticate with</a:t>
            </a:r>
          </a:p>
          <a:p>
            <a:pPr lvl="2"/>
            <a:r>
              <a:rPr lang="en-US" dirty="0"/>
              <a:t>Server checks the </a:t>
            </a:r>
            <a:r>
              <a:rPr lang="en-US" dirty="0" err="1"/>
              <a:t>authorized_keys</a:t>
            </a:r>
            <a:r>
              <a:rPr lang="en-US" dirty="0"/>
              <a:t> file of the requested account</a:t>
            </a:r>
          </a:p>
          <a:p>
            <a:pPr lvl="2"/>
            <a:r>
              <a:rPr lang="en-US" dirty="0"/>
              <a:t>If a public key match is found, the server generates a random number</a:t>
            </a:r>
            <a:br>
              <a:rPr lang="en-US" dirty="0"/>
            </a:br>
            <a:r>
              <a:rPr lang="en-US" dirty="0"/>
              <a:t>and uses the public key to encrypt the number and send to the client</a:t>
            </a:r>
          </a:p>
          <a:p>
            <a:pPr lvl="2"/>
            <a:r>
              <a:rPr lang="en-US" dirty="0"/>
              <a:t>If the client has the associated private key, it can decrypt the message,</a:t>
            </a:r>
            <a:br>
              <a:rPr lang="en-US" dirty="0"/>
            </a:br>
            <a:r>
              <a:rPr lang="en-US" dirty="0"/>
              <a:t>revealing the original number</a:t>
            </a:r>
          </a:p>
          <a:p>
            <a:pPr lvl="2"/>
            <a:r>
              <a:rPr lang="en-US" dirty="0"/>
              <a:t>The client combines the decrypted number with the shared session key </a:t>
            </a:r>
            <a:br>
              <a:rPr lang="en-US" dirty="0"/>
            </a:br>
            <a:r>
              <a:rPr lang="en-US" dirty="0"/>
              <a:t>to calculate the (MD5) hash of this value.</a:t>
            </a:r>
          </a:p>
          <a:p>
            <a:pPr lvl="2"/>
            <a:r>
              <a:rPr lang="en-US" dirty="0"/>
              <a:t>The client then sends this hash back to the server as an answer</a:t>
            </a:r>
            <a:br>
              <a:rPr lang="en-US" dirty="0"/>
            </a:br>
            <a:r>
              <a:rPr lang="en-US" dirty="0"/>
              <a:t>to the encrypted number message.</a:t>
            </a:r>
          </a:p>
          <a:p>
            <a:pPr lvl="2"/>
            <a:r>
              <a:rPr lang="en-US" dirty="0"/>
              <a:t>The server uses the same shared session key and the original number </a:t>
            </a:r>
            <a:br>
              <a:rPr lang="en-US" dirty="0"/>
            </a:br>
            <a:r>
              <a:rPr lang="en-US" dirty="0"/>
              <a:t>to calculate the hash value on its own. The values are compared,  </a:t>
            </a:r>
            <a:br>
              <a:rPr lang="en-US" dirty="0"/>
            </a:br>
            <a:r>
              <a:rPr lang="en-US" dirty="0"/>
              <a:t>and if these values match, the client is authenticated.</a:t>
            </a:r>
          </a:p>
        </p:txBody>
      </p:sp>
      <p:pic>
        <p:nvPicPr>
          <p:cNvPr id="2050"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1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659239"/>
          </a:xfrm>
        </p:spPr>
        <p:txBody>
          <a:bodyPr>
            <a:normAutofit/>
          </a:bodyPr>
          <a:lstStyle/>
          <a:p>
            <a:r>
              <a:rPr lang="en-US" dirty="0"/>
              <a:t>SSH configuration files</a:t>
            </a:r>
          </a:p>
          <a:p>
            <a:pPr lvl="1"/>
            <a:r>
              <a:rPr lang="en-US" dirty="0"/>
              <a:t>/</a:t>
            </a:r>
            <a:r>
              <a:rPr lang="en-US" dirty="0" err="1"/>
              <a:t>etc</a:t>
            </a:r>
            <a:r>
              <a:rPr lang="en-US" dirty="0"/>
              <a:t>/</a:t>
            </a:r>
            <a:r>
              <a:rPr lang="en-US" dirty="0" err="1"/>
              <a:t>ssh</a:t>
            </a:r>
            <a:r>
              <a:rPr lang="en-US" dirty="0"/>
              <a:t>/</a:t>
            </a:r>
            <a:r>
              <a:rPr lang="en-US" dirty="0" err="1"/>
              <a:t>sshd_config</a:t>
            </a:r>
            <a:r>
              <a:rPr lang="en-US" dirty="0"/>
              <a:t> - Server side configuration</a:t>
            </a:r>
          </a:p>
          <a:p>
            <a:pPr lvl="2"/>
            <a:r>
              <a:rPr lang="en-US" dirty="0"/>
              <a:t>Ciphers, host info, port, protocol, </a:t>
            </a:r>
            <a:r>
              <a:rPr lang="en-US" dirty="0" err="1"/>
              <a:t>tcp</a:t>
            </a:r>
            <a:r>
              <a:rPr lang="en-US" dirty="0"/>
              <a:t> forwarding, X11 forwarding, </a:t>
            </a:r>
            <a:r>
              <a:rPr lang="en-US" dirty="0" err="1"/>
              <a:t>listenining</a:t>
            </a:r>
            <a:r>
              <a:rPr lang="en-US" dirty="0"/>
              <a:t> IP</a:t>
            </a:r>
          </a:p>
          <a:p>
            <a:pPr lvl="1"/>
            <a:r>
              <a:rPr lang="en-US" dirty="0"/>
              <a:t>/</a:t>
            </a:r>
            <a:r>
              <a:rPr lang="en-US" dirty="0" err="1"/>
              <a:t>etc</a:t>
            </a:r>
            <a:r>
              <a:rPr lang="en-US" dirty="0"/>
              <a:t>/</a:t>
            </a:r>
            <a:r>
              <a:rPr lang="en-US" dirty="0" err="1"/>
              <a:t>ssh</a:t>
            </a:r>
            <a:r>
              <a:rPr lang="en-US" dirty="0"/>
              <a:t>/</a:t>
            </a:r>
            <a:r>
              <a:rPr lang="en-US" dirty="0" err="1"/>
              <a:t>ssh_config</a:t>
            </a:r>
            <a:r>
              <a:rPr lang="en-US" dirty="0"/>
              <a:t> - Client side configuration</a:t>
            </a:r>
          </a:p>
          <a:p>
            <a:pPr lvl="2"/>
            <a:r>
              <a:rPr lang="en-US" dirty="0"/>
              <a:t>Default client connection configuration</a:t>
            </a:r>
          </a:p>
          <a:p>
            <a:pPr lvl="1"/>
            <a:r>
              <a:rPr lang="en-US" dirty="0"/>
              <a:t>~</a:t>
            </a:r>
            <a:r>
              <a:rPr lang="en-US" dirty="0" err="1"/>
              <a:t>userhome</a:t>
            </a:r>
            <a:r>
              <a:rPr lang="en-US" dirty="0"/>
              <a:t>/.</a:t>
            </a:r>
            <a:r>
              <a:rPr lang="en-US" dirty="0" err="1"/>
              <a:t>ssh</a:t>
            </a:r>
            <a:r>
              <a:rPr lang="en-US" dirty="0"/>
              <a:t> (/home/user/.</a:t>
            </a:r>
            <a:r>
              <a:rPr lang="en-US" dirty="0" err="1"/>
              <a:t>ssh</a:t>
            </a:r>
            <a:r>
              <a:rPr lang="en-US" dirty="0"/>
              <a:t>)</a:t>
            </a:r>
          </a:p>
          <a:p>
            <a:pPr lvl="2"/>
            <a:r>
              <a:rPr lang="en-US" dirty="0"/>
              <a:t>User specific information</a:t>
            </a:r>
          </a:p>
          <a:p>
            <a:pPr lvl="2"/>
            <a:r>
              <a:rPr lang="en-US" dirty="0"/>
              <a:t>Public and private keys for one user</a:t>
            </a:r>
          </a:p>
          <a:p>
            <a:r>
              <a:rPr lang="en-US" dirty="0"/>
              <a:t>Secure Copy</a:t>
            </a:r>
          </a:p>
          <a:p>
            <a:pPr lvl="1"/>
            <a:r>
              <a:rPr lang="en-US" dirty="0" err="1"/>
              <a:t>scp</a:t>
            </a:r>
            <a:r>
              <a:rPr lang="en-US" dirty="0"/>
              <a:t> </a:t>
            </a:r>
            <a:r>
              <a:rPr lang="en-US" dirty="0" err="1"/>
              <a:t>hostserv:sourcefile</a:t>
            </a:r>
            <a:r>
              <a:rPr lang="en-US" dirty="0"/>
              <a:t> </a:t>
            </a:r>
            <a:r>
              <a:rPr lang="en-US" dirty="0" err="1"/>
              <a:t>destserv:destfile</a:t>
            </a:r>
            <a:endParaRPr lang="en-US" dirty="0"/>
          </a:p>
          <a:p>
            <a:pPr lvl="2"/>
            <a:r>
              <a:rPr lang="en-US" dirty="0" err="1"/>
              <a:t>scp</a:t>
            </a:r>
            <a:r>
              <a:rPr lang="en-US" dirty="0"/>
              <a:t> /</a:t>
            </a:r>
            <a:r>
              <a:rPr lang="en-US" dirty="0" err="1"/>
              <a:t>etc</a:t>
            </a:r>
            <a:r>
              <a:rPr lang="en-US" dirty="0"/>
              <a:t>/</a:t>
            </a:r>
            <a:r>
              <a:rPr lang="en-US" dirty="0" err="1"/>
              <a:t>sudoers</a:t>
            </a:r>
            <a:r>
              <a:rPr lang="en-US" dirty="0"/>
              <a:t> server1:/</a:t>
            </a:r>
            <a:r>
              <a:rPr lang="en-US" dirty="0" err="1"/>
              <a:t>etc</a:t>
            </a:r>
            <a:r>
              <a:rPr lang="en-US" dirty="0"/>
              <a:t>/</a:t>
            </a:r>
            <a:r>
              <a:rPr lang="en-US" dirty="0" err="1"/>
              <a:t>sudoers</a:t>
            </a:r>
            <a:endParaRPr lang="en-US" dirty="0"/>
          </a:p>
          <a:p>
            <a:r>
              <a:rPr lang="en-US" dirty="0"/>
              <a:t>SFTP</a:t>
            </a:r>
          </a:p>
          <a:p>
            <a:pPr lvl="1"/>
            <a:r>
              <a:rPr lang="en-US" dirty="0"/>
              <a:t>FTP over SSH</a:t>
            </a:r>
          </a:p>
        </p:txBody>
      </p:sp>
      <p:pic>
        <p:nvPicPr>
          <p:cNvPr id="2050"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0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64783"/>
            <a:ext cx="10058400" cy="4659239"/>
          </a:xfrm>
        </p:spPr>
        <p:txBody>
          <a:bodyPr>
            <a:normAutofit/>
          </a:bodyPr>
          <a:lstStyle/>
          <a:p>
            <a:r>
              <a:rPr lang="en-US" dirty="0"/>
              <a:t>Tunnels!</a:t>
            </a:r>
          </a:p>
          <a:p>
            <a:pPr lvl="1"/>
            <a:r>
              <a:rPr lang="en-US" dirty="0"/>
              <a:t>-L LPORT:HOST:DPORT</a:t>
            </a:r>
          </a:p>
          <a:p>
            <a:pPr lvl="1"/>
            <a:r>
              <a:rPr lang="en-US" dirty="0"/>
              <a:t>ssh -L 19999:127.0.0.1:19999 ecsc3990-110.cs.edinboro.edu</a:t>
            </a:r>
          </a:p>
          <a:p>
            <a:pPr lvl="2"/>
            <a:r>
              <a:rPr lang="en-US" dirty="0"/>
              <a:t>Local port forward, good for TCP tasks like SSH, VNC, RDP, etc.</a:t>
            </a:r>
          </a:p>
          <a:p>
            <a:pPr lvl="1"/>
            <a:r>
              <a:rPr lang="en-US" dirty="0"/>
              <a:t>-D SOCKSPORT</a:t>
            </a:r>
          </a:p>
          <a:p>
            <a:pPr lvl="1"/>
            <a:r>
              <a:rPr lang="en-US" dirty="0" err="1"/>
              <a:t>ssh</a:t>
            </a:r>
            <a:r>
              <a:rPr lang="en-US" dirty="0"/>
              <a:t> -D 54321</a:t>
            </a:r>
          </a:p>
          <a:p>
            <a:pPr lvl="1"/>
            <a:r>
              <a:rPr lang="en-US" dirty="0"/>
              <a:t>ssh -D 54321 ecsc3990-110.cs.edinboro.edu</a:t>
            </a:r>
          </a:p>
          <a:p>
            <a:pPr lvl="2"/>
            <a:r>
              <a:rPr lang="en-US" dirty="0"/>
              <a:t>Dynamic Socks Proxy!</a:t>
            </a:r>
          </a:p>
          <a:p>
            <a:pPr lvl="2"/>
            <a:r>
              <a:rPr lang="en-US" dirty="0"/>
              <a:t>Dynamic port forward</a:t>
            </a:r>
          </a:p>
          <a:p>
            <a:pPr lvl="1"/>
            <a:r>
              <a:rPr lang="en-US" dirty="0"/>
              <a:t>Multiple tunnels</a:t>
            </a:r>
          </a:p>
          <a:p>
            <a:pPr lvl="1"/>
            <a:r>
              <a:rPr lang="en-US" dirty="0"/>
              <a:t>Tunnels inside of tunnels</a:t>
            </a:r>
          </a:p>
          <a:p>
            <a:pPr lvl="1"/>
            <a:r>
              <a:rPr lang="en-US" dirty="0"/>
              <a:t>“Proxy servers”</a:t>
            </a:r>
          </a:p>
        </p:txBody>
      </p:sp>
      <p:pic>
        <p:nvPicPr>
          <p:cNvPr id="3" name="Picture 2"/>
          <p:cNvPicPr>
            <a:picLocks noChangeAspect="1"/>
          </p:cNvPicPr>
          <p:nvPr/>
        </p:nvPicPr>
        <p:blipFill>
          <a:blip r:embed="rId2"/>
          <a:stretch>
            <a:fillRect/>
          </a:stretch>
        </p:blipFill>
        <p:spPr>
          <a:xfrm>
            <a:off x="6347930" y="2827564"/>
            <a:ext cx="5419725" cy="2695575"/>
          </a:xfrm>
          <a:prstGeom prst="rect">
            <a:avLst/>
          </a:prstGeom>
        </p:spPr>
      </p:pic>
      <p:sp>
        <p:nvSpPr>
          <p:cNvPr id="4" name="Rectangle 3"/>
          <p:cNvSpPr/>
          <p:nvPr/>
        </p:nvSpPr>
        <p:spPr>
          <a:xfrm>
            <a:off x="787999" y="5631512"/>
            <a:ext cx="10676962" cy="646331"/>
          </a:xfrm>
          <a:prstGeom prst="rect">
            <a:avLst/>
          </a:prstGeom>
          <a:noFill/>
        </p:spPr>
        <p:txBody>
          <a:bodyPr wrap="none" lIns="91440" tIns="45720" rIns="91440" bIns="45720">
            <a:spAutoFit/>
          </a:bodyPr>
          <a:lstStyle/>
          <a:p>
            <a:pPr algn="ctr"/>
            <a:r>
              <a:rPr lang="en-US" sz="3600" b="1" dirty="0" err="1">
                <a:ln w="22225">
                  <a:solidFill>
                    <a:schemeClr val="accent2"/>
                  </a:solidFill>
                  <a:prstDash val="solid"/>
                </a:ln>
                <a:solidFill>
                  <a:schemeClr val="accent2">
                    <a:lumMod val="40000"/>
                    <a:lumOff val="60000"/>
                  </a:schemeClr>
                </a:solidFill>
              </a:rPr>
              <a:t>s</a:t>
            </a:r>
            <a:r>
              <a:rPr lang="en-US" sz="3600" b="1" cap="none" spc="0" dirty="0" err="1">
                <a:ln w="22225">
                  <a:solidFill>
                    <a:schemeClr val="accent2"/>
                  </a:solidFill>
                  <a:prstDash val="solid"/>
                </a:ln>
                <a:solidFill>
                  <a:schemeClr val="accent2">
                    <a:lumMod val="40000"/>
                    <a:lumOff val="60000"/>
                  </a:schemeClr>
                </a:solidFill>
                <a:effectLst/>
              </a:rPr>
              <a:t>sh</a:t>
            </a:r>
            <a:r>
              <a:rPr lang="en-US" sz="3600" b="1" cap="none" spc="0" dirty="0">
                <a:ln w="22225">
                  <a:solidFill>
                    <a:schemeClr val="accent2"/>
                  </a:solidFill>
                  <a:prstDash val="solid"/>
                </a:ln>
                <a:solidFill>
                  <a:schemeClr val="accent2">
                    <a:lumMod val="40000"/>
                    <a:lumOff val="60000"/>
                  </a:schemeClr>
                </a:solidFill>
                <a:effectLst/>
              </a:rPr>
              <a:t> –L 7777:work.domain.tld:22 </a:t>
            </a:r>
            <a:r>
              <a:rPr lang="en-US" sz="3600" b="1" cap="none" spc="0" dirty="0" err="1">
                <a:ln w="22225">
                  <a:solidFill>
                    <a:schemeClr val="accent2"/>
                  </a:solidFill>
                  <a:prstDash val="solid"/>
                </a:ln>
                <a:solidFill>
                  <a:schemeClr val="accent2">
                    <a:lumMod val="40000"/>
                    <a:lumOff val="60000"/>
                  </a:schemeClr>
                </a:solidFill>
                <a:effectLst/>
              </a:rPr>
              <a:t>user@gate.domain.tld</a:t>
            </a:r>
            <a:endParaRPr lang="en-US"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144610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Tunnels</a:t>
            </a:r>
          </a:p>
        </p:txBody>
      </p:sp>
      <p:sp>
        <p:nvSpPr>
          <p:cNvPr id="3" name="Content Placeholder 2"/>
          <p:cNvSpPr>
            <a:spLocks noGrp="1"/>
          </p:cNvSpPr>
          <p:nvPr>
            <p:ph idx="1"/>
          </p:nvPr>
        </p:nvSpPr>
        <p:spPr>
          <a:xfrm>
            <a:off x="1097280" y="1845734"/>
            <a:ext cx="10945784" cy="4023360"/>
          </a:xfrm>
        </p:spPr>
        <p:txBody>
          <a:bodyPr>
            <a:normAutofit/>
          </a:bodyPr>
          <a:lstStyle/>
          <a:p>
            <a:r>
              <a:rPr lang="en-US" sz="2400" dirty="0"/>
              <a:t>SSH Tunnels are secure and encrypted between endpoints!</a:t>
            </a:r>
          </a:p>
          <a:p>
            <a:r>
              <a:rPr lang="en-US" sz="2400" dirty="0"/>
              <a:t>Local port forwarding</a:t>
            </a:r>
          </a:p>
          <a:p>
            <a:pPr lvl="1"/>
            <a:r>
              <a:rPr lang="en-US" sz="2000" dirty="0"/>
              <a:t>Similar to port forwarding on a router</a:t>
            </a:r>
          </a:p>
          <a:p>
            <a:pPr lvl="1"/>
            <a:r>
              <a:rPr lang="en-US" sz="2000" dirty="0" err="1"/>
              <a:t>ssh</a:t>
            </a:r>
            <a:r>
              <a:rPr lang="en-US" sz="2000" dirty="0"/>
              <a:t> -L </a:t>
            </a:r>
            <a:r>
              <a:rPr lang="en-US" sz="2000" dirty="0" err="1"/>
              <a:t>source_port:destination_host:destination_port</a:t>
            </a:r>
            <a:r>
              <a:rPr lang="en-US" sz="2000" dirty="0"/>
              <a:t> </a:t>
            </a:r>
            <a:r>
              <a:rPr lang="en-US" sz="2000" dirty="0" err="1"/>
              <a:t>user@host.tld</a:t>
            </a:r>
            <a:endParaRPr lang="en-US" sz="2000" dirty="0"/>
          </a:p>
          <a:p>
            <a:pPr lvl="2"/>
            <a:r>
              <a:rPr lang="en-US" sz="1600" dirty="0"/>
              <a:t>Ex: </a:t>
            </a:r>
            <a:r>
              <a:rPr lang="en-US" sz="1600" dirty="0">
                <a:latin typeface="Courier New" panose="02070309020205020404" pitchFamily="49" charset="0"/>
                <a:cs typeface="Courier New" panose="02070309020205020404" pitchFamily="49" charset="0"/>
              </a:rPr>
              <a:t>ssh –L 8080:cmac3990-110.cs.edinboro.edu:80 </a:t>
            </a:r>
            <a:r>
              <a:rPr lang="en-US" sz="1600" dirty="0" err="1">
                <a:latin typeface="Courier New" panose="02070309020205020404" pitchFamily="49" charset="0"/>
                <a:cs typeface="Courier New" panose="02070309020205020404" pitchFamily="49" charset="0"/>
              </a:rPr>
              <a:t>cs_student@jpatalon.cs.edinboro.edu</a:t>
            </a:r>
            <a:endParaRPr lang="en-US" sz="1600" dirty="0">
              <a:latin typeface="Courier New" panose="02070309020205020404" pitchFamily="49" charset="0"/>
              <a:cs typeface="Courier New" panose="02070309020205020404" pitchFamily="49" charset="0"/>
            </a:endParaRPr>
          </a:p>
          <a:p>
            <a:pPr lvl="2"/>
            <a:r>
              <a:rPr lang="en-US" sz="1600" dirty="0"/>
              <a:t>This command opens an encrypted tunnel between my local machine and ssh server </a:t>
            </a:r>
            <a:r>
              <a:rPr lang="en-US" sz="1600" dirty="0" err="1"/>
              <a:t>jpatalon.cs.edinboro.edu</a:t>
            </a:r>
            <a:endParaRPr lang="en-US" sz="1600" dirty="0"/>
          </a:p>
          <a:p>
            <a:pPr lvl="2"/>
            <a:r>
              <a:rPr lang="en-US" sz="1600" dirty="0"/>
              <a:t>Traffic sent to localhost port 8080 is redirected to cmac3990-110.cs.edinboro.edu port 80</a:t>
            </a:r>
          </a:p>
        </p:txBody>
      </p:sp>
      <p:pic>
        <p:nvPicPr>
          <p:cNvPr id="4" name="Picture 2" descr="http://www.technodoze.com/wp-content/uploads/surf-through-proxy-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036" y="4528801"/>
            <a:ext cx="5139748" cy="1660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A4B8284-8C62-417E-8A9A-9406AE08DBF2}" type="slidenum">
              <a:rPr lang="en-US" smtClean="0"/>
              <a:t>24</a:t>
            </a:fld>
            <a:endParaRPr lang="en-US"/>
          </a:p>
        </p:txBody>
      </p:sp>
    </p:spTree>
    <p:extLst>
      <p:ext uri="{BB962C8B-B14F-4D97-AF65-F5344CB8AC3E}">
        <p14:creationId xmlns:p14="http://schemas.microsoft.com/office/powerpoint/2010/main" val="407054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Tunnels</a:t>
            </a:r>
          </a:p>
        </p:txBody>
      </p:sp>
      <p:sp>
        <p:nvSpPr>
          <p:cNvPr id="3" name="Content Placeholder 2"/>
          <p:cNvSpPr>
            <a:spLocks noGrp="1"/>
          </p:cNvSpPr>
          <p:nvPr>
            <p:ph idx="1"/>
          </p:nvPr>
        </p:nvSpPr>
        <p:spPr>
          <a:xfrm>
            <a:off x="1097280" y="1845734"/>
            <a:ext cx="9984935" cy="4023360"/>
          </a:xfrm>
        </p:spPr>
        <p:txBody>
          <a:bodyPr>
            <a:normAutofit/>
          </a:bodyPr>
          <a:lstStyle/>
          <a:p>
            <a:r>
              <a:rPr lang="en-US" sz="2400" dirty="0"/>
              <a:t>SOCKS (Dynamic) Proxy</a:t>
            </a:r>
          </a:p>
          <a:p>
            <a:pPr lvl="1"/>
            <a:r>
              <a:rPr lang="en-US" sz="2000" dirty="0"/>
              <a:t>Allows for website </a:t>
            </a:r>
            <a:r>
              <a:rPr lang="en-US" sz="2000" dirty="0" err="1"/>
              <a:t>proxying</a:t>
            </a:r>
            <a:endParaRPr lang="en-US" sz="2000" dirty="0"/>
          </a:p>
          <a:p>
            <a:pPr lvl="1"/>
            <a:r>
              <a:rPr lang="en-US" sz="2000" dirty="0"/>
              <a:t>Can be used to allow connections around firewalls</a:t>
            </a:r>
          </a:p>
          <a:p>
            <a:pPr lvl="2"/>
            <a:r>
              <a:rPr lang="en-US" sz="1600" dirty="0"/>
              <a:t>Connect to your cmac3990 web server from anywhere through an intermediate host</a:t>
            </a:r>
          </a:p>
          <a:p>
            <a:pPr lvl="1"/>
            <a:r>
              <a:rPr lang="en-US" sz="2000" dirty="0" err="1"/>
              <a:t>ssh</a:t>
            </a:r>
            <a:r>
              <a:rPr lang="en-US" sz="2000" dirty="0"/>
              <a:t> -D port </a:t>
            </a:r>
            <a:r>
              <a:rPr lang="en-US" sz="2000" dirty="0" err="1"/>
              <a:t>user@host.tld</a:t>
            </a:r>
            <a:endParaRPr lang="en-US" sz="2000" dirty="0"/>
          </a:p>
          <a:p>
            <a:pPr lvl="2"/>
            <a:r>
              <a:rPr lang="en-US" sz="1600" dirty="0"/>
              <a:t>Ex: </a:t>
            </a:r>
            <a:r>
              <a:rPr lang="en-US" sz="1600" dirty="0">
                <a:latin typeface="Courier New" panose="02070309020205020404" pitchFamily="49" charset="0"/>
                <a:cs typeface="Courier New" panose="02070309020205020404" pitchFamily="49" charset="0"/>
              </a:rPr>
              <a:t>ssh –D 55510 cs_student@jpatalon.cs.edinboro.edu</a:t>
            </a:r>
          </a:p>
          <a:p>
            <a:pPr lvl="2"/>
            <a:r>
              <a:rPr lang="en-US" sz="1600" dirty="0"/>
              <a:t>This command opens an encrypted tunnel between your local machine and ssh server </a:t>
            </a:r>
            <a:r>
              <a:rPr lang="en-US" sz="1600" dirty="0" err="1"/>
              <a:t>jpatalon.cs.edinboro.edu</a:t>
            </a:r>
            <a:endParaRPr lang="en-US" sz="1600" dirty="0"/>
          </a:p>
          <a:p>
            <a:pPr lvl="2"/>
            <a:r>
              <a:rPr lang="en-US" sz="1600" dirty="0"/>
              <a:t>Web SOCKS traffic is sent through port 55510 to server jpatalon.cs.edinboro.edu, where it is then forwarded to the destination</a:t>
            </a:r>
          </a:p>
          <a:p>
            <a:pPr lvl="2"/>
            <a:endParaRPr lang="en-US" sz="1600" dirty="0"/>
          </a:p>
        </p:txBody>
      </p:sp>
      <p:pic>
        <p:nvPicPr>
          <p:cNvPr id="5122" name="Picture 2" descr="http://www.technodoze.com/wp-content/uploads/surf-through-proxy-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036" y="4528801"/>
            <a:ext cx="5139748" cy="1660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4B8284-8C62-417E-8A9A-9406AE08DBF2}" type="slidenum">
              <a:rPr lang="en-US" smtClean="0"/>
              <a:t>25</a:t>
            </a:fld>
            <a:endParaRPr lang="en-US"/>
          </a:p>
        </p:txBody>
      </p:sp>
    </p:spTree>
    <p:extLst>
      <p:ext uri="{BB962C8B-B14F-4D97-AF65-F5344CB8AC3E}">
        <p14:creationId xmlns:p14="http://schemas.microsoft.com/office/powerpoint/2010/main" val="404719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Tunnels</a:t>
            </a:r>
          </a:p>
        </p:txBody>
      </p:sp>
      <p:sp>
        <p:nvSpPr>
          <p:cNvPr id="3" name="Content Placeholder 2"/>
          <p:cNvSpPr>
            <a:spLocks noGrp="1"/>
          </p:cNvSpPr>
          <p:nvPr>
            <p:ph idx="1"/>
          </p:nvPr>
        </p:nvSpPr>
        <p:spPr>
          <a:xfrm>
            <a:off x="1097279" y="1845734"/>
            <a:ext cx="10923735" cy="4023360"/>
          </a:xfrm>
        </p:spPr>
        <p:txBody>
          <a:bodyPr>
            <a:normAutofit/>
          </a:bodyPr>
          <a:lstStyle/>
          <a:p>
            <a:r>
              <a:rPr lang="en-US" sz="2400" dirty="0"/>
              <a:t>Combined SSH SOCKS proxy and local tunnels</a:t>
            </a:r>
          </a:p>
          <a:p>
            <a:pPr lvl="1"/>
            <a:r>
              <a:rPr lang="en-US" dirty="0">
                <a:latin typeface="Courier New" panose="02070309020205020404" pitchFamily="49" charset="0"/>
                <a:cs typeface="Courier New" panose="02070309020205020404" pitchFamily="49" charset="0"/>
              </a:rPr>
              <a:t>ssh –D 55510 –L 33890:147.64.243.110:3389 </a:t>
            </a:r>
            <a:r>
              <a:rPr lang="en-US" dirty="0">
                <a:latin typeface="Courier New" panose="02070309020205020404" pitchFamily="49" charset="0"/>
                <a:cs typeface="Courier New" panose="02070309020205020404" pitchFamily="49" charset="0"/>
                <a:hlinkClick r:id="rId2"/>
              </a:rPr>
              <a:t>cs_student@jpatalon.cs.edinboro.edu</a:t>
            </a:r>
            <a:endParaRPr lang="en-US" dirty="0">
              <a:latin typeface="Courier New" panose="02070309020205020404" pitchFamily="49" charset="0"/>
              <a:cs typeface="Courier New" panose="02070309020205020404" pitchFamily="49" charset="0"/>
            </a:endParaRPr>
          </a:p>
          <a:p>
            <a:pPr lvl="1"/>
            <a:r>
              <a:rPr lang="en-US" dirty="0">
                <a:latin typeface="Calibri" panose="020F0502020204030204" pitchFamily="34" charset="0"/>
                <a:cs typeface="Courier New" panose="02070309020205020404" pitchFamily="49" charset="0"/>
              </a:rPr>
              <a:t>This creates a tunnel through server </a:t>
            </a:r>
            <a:r>
              <a:rPr lang="en-US" dirty="0" err="1">
                <a:latin typeface="Calibri" panose="020F0502020204030204" pitchFamily="34" charset="0"/>
                <a:cs typeface="Courier New" panose="02070309020205020404" pitchFamily="49" charset="0"/>
              </a:rPr>
              <a:t>jpatalon.cs.edinboro.edu</a:t>
            </a:r>
            <a:endParaRPr lang="en-US" dirty="0">
              <a:latin typeface="Calibri" panose="020F0502020204030204" pitchFamily="34" charset="0"/>
              <a:cs typeface="Courier New" panose="02070309020205020404" pitchFamily="49" charset="0"/>
            </a:endParaRPr>
          </a:p>
          <a:p>
            <a:pPr lvl="1"/>
            <a:r>
              <a:rPr lang="en-US" dirty="0">
                <a:latin typeface="Calibri" panose="020F0502020204030204" pitchFamily="34" charset="0"/>
                <a:cs typeface="Courier New" panose="02070309020205020404" pitchFamily="49" charset="0"/>
              </a:rPr>
              <a:t>This allows us to do both a local port forward and a dynamic port forward</a:t>
            </a:r>
          </a:p>
          <a:p>
            <a:pPr lvl="1"/>
            <a:r>
              <a:rPr lang="en-US" dirty="0">
                <a:latin typeface="Calibri" panose="020F0502020204030204" pitchFamily="34" charset="0"/>
                <a:cs typeface="Courier New" panose="02070309020205020404" pitchFamily="49" charset="0"/>
              </a:rPr>
              <a:t>Connecting to localhost port 33890 is forwarded to 147.64.243.110 port 3389 through </a:t>
            </a:r>
            <a:r>
              <a:rPr lang="en-US" dirty="0" err="1">
                <a:latin typeface="Calibri" panose="020F0502020204030204" pitchFamily="34" charset="0"/>
                <a:cs typeface="Courier New" panose="02070309020205020404" pitchFamily="49" charset="0"/>
              </a:rPr>
              <a:t>jpatalon.cs.edinboro.edu</a:t>
            </a:r>
            <a:endParaRPr lang="en-US" dirty="0">
              <a:latin typeface="Calibri" panose="020F0502020204030204" pitchFamily="34" charset="0"/>
              <a:cs typeface="Courier New" panose="02070309020205020404" pitchFamily="49" charset="0"/>
            </a:endParaRPr>
          </a:p>
          <a:p>
            <a:pPr lvl="1"/>
            <a:r>
              <a:rPr lang="en-US" dirty="0">
                <a:latin typeface="Calibri" panose="020F0502020204030204" pitchFamily="34" charset="0"/>
                <a:cs typeface="Courier New" panose="02070309020205020404" pitchFamily="49" charset="0"/>
              </a:rPr>
              <a:t>A dynamic SOCKS proxy is set up through localhost port 55510</a:t>
            </a:r>
          </a:p>
          <a:p>
            <a:pPr lvl="1"/>
            <a:r>
              <a:rPr lang="en-US" dirty="0">
                <a:latin typeface="Calibri" panose="020F0502020204030204" pitchFamily="34" charset="0"/>
                <a:cs typeface="Courier New" panose="02070309020205020404" pitchFamily="49" charset="0"/>
              </a:rPr>
              <a:t>The connection is encrypted between the localhost and </a:t>
            </a:r>
            <a:r>
              <a:rPr lang="en-US" dirty="0" err="1">
                <a:latin typeface="Calibri" panose="020F0502020204030204" pitchFamily="34" charset="0"/>
                <a:cs typeface="Courier New" panose="02070309020205020404" pitchFamily="49" charset="0"/>
              </a:rPr>
              <a:t>jpatalon.cs.edinboro.edu</a:t>
            </a:r>
            <a:endParaRPr lang="en-US" dirty="0">
              <a:latin typeface="Calibri" panose="020F0502020204030204" pitchFamily="34" charset="0"/>
              <a:cs typeface="Courier New" panose="02070309020205020404" pitchFamily="49" charset="0"/>
            </a:endParaRPr>
          </a:p>
        </p:txBody>
      </p:sp>
      <p:pic>
        <p:nvPicPr>
          <p:cNvPr id="5122" name="Picture 2" descr="http://www.technodoze.com/wp-content/uploads/surf-through-proxy-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036" y="4528801"/>
            <a:ext cx="5139748" cy="1660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4B8284-8C62-417E-8A9A-9406AE08DBF2}" type="slidenum">
              <a:rPr lang="en-US" smtClean="0"/>
              <a:t>26</a:t>
            </a:fld>
            <a:endParaRPr lang="en-US"/>
          </a:p>
        </p:txBody>
      </p:sp>
    </p:spTree>
    <p:extLst>
      <p:ext uri="{BB962C8B-B14F-4D97-AF65-F5344CB8AC3E}">
        <p14:creationId xmlns:p14="http://schemas.microsoft.com/office/powerpoint/2010/main" val="133191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Tunnels</a:t>
            </a:r>
          </a:p>
        </p:txBody>
      </p:sp>
      <p:sp>
        <p:nvSpPr>
          <p:cNvPr id="3" name="Content Placeholder 2"/>
          <p:cNvSpPr>
            <a:spLocks noGrp="1"/>
          </p:cNvSpPr>
          <p:nvPr>
            <p:ph idx="1"/>
          </p:nvPr>
        </p:nvSpPr>
        <p:spPr>
          <a:xfrm>
            <a:off x="1097280" y="1845734"/>
            <a:ext cx="10845676" cy="4023360"/>
          </a:xfrm>
        </p:spPr>
        <p:txBody>
          <a:bodyPr>
            <a:normAutofit/>
          </a:bodyPr>
          <a:lstStyle/>
          <a:p>
            <a:r>
              <a:rPr lang="en-US" sz="2400" dirty="0"/>
              <a:t>Multi-hop </a:t>
            </a:r>
            <a:r>
              <a:rPr lang="en-US" sz="2400" dirty="0" err="1"/>
              <a:t>ssh</a:t>
            </a:r>
            <a:r>
              <a:rPr lang="en-US" sz="2400" dirty="0"/>
              <a:t> tunnels</a:t>
            </a:r>
          </a:p>
          <a:p>
            <a:r>
              <a:rPr lang="en-US" sz="1400" dirty="0">
                <a:latin typeface="Courier New" panose="02070309020205020404" pitchFamily="49" charset="0"/>
                <a:cs typeface="Courier New" panose="02070309020205020404" pitchFamily="49" charset="0"/>
              </a:rPr>
              <a:t>ssh -D 55555 -L 55556:127.0.0.1:55556 -L 55557:127.0.0.1:55557 </a:t>
            </a:r>
            <a:r>
              <a:rPr lang="en-US" sz="1400" dirty="0">
                <a:latin typeface="Courier New" panose="02070309020205020404" pitchFamily="49" charset="0"/>
                <a:cs typeface="Courier New" panose="02070309020205020404" pitchFamily="49" charset="0"/>
                <a:hlinkClick r:id="rId2"/>
              </a:rPr>
              <a:t>cs_student@jpatalon.cs.edinboro.edu</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ssh -D 55556 -L 55557:127.0.0.1:55557 user@147.64.243.110</a:t>
            </a:r>
          </a:p>
        </p:txBody>
      </p:sp>
      <p:pic>
        <p:nvPicPr>
          <p:cNvPr id="5122" name="Picture 2" descr="http://www.technodoze.com/wp-content/uploads/surf-through-proxy-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036" y="4528801"/>
            <a:ext cx="5139748" cy="1660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4B8284-8C62-417E-8A9A-9406AE08DBF2}" type="slidenum">
              <a:rPr lang="en-US" smtClean="0"/>
              <a:t>27</a:t>
            </a:fld>
            <a:endParaRPr lang="en-US"/>
          </a:p>
        </p:txBody>
      </p:sp>
    </p:spTree>
    <p:extLst>
      <p:ext uri="{BB962C8B-B14F-4D97-AF65-F5344CB8AC3E}">
        <p14:creationId xmlns:p14="http://schemas.microsoft.com/office/powerpoint/2010/main" val="418488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614603-E794-C91D-F120-DCCF9682C980}"/>
              </a:ext>
            </a:extLst>
          </p:cNvPr>
          <p:cNvSpPr>
            <a:spLocks noGrp="1"/>
          </p:cNvSpPr>
          <p:nvPr>
            <p:ph type="sldNum" sz="quarter" idx="12"/>
          </p:nvPr>
        </p:nvSpPr>
        <p:spPr/>
        <p:txBody>
          <a:bodyPr/>
          <a:lstStyle/>
          <a:p>
            <a:fld id="{8A4B8284-8C62-417E-8A9A-9406AE08DBF2}" type="slidenum">
              <a:rPr lang="en-US" smtClean="0"/>
              <a:t>28</a:t>
            </a:fld>
            <a:endParaRPr lang="en-US"/>
          </a:p>
        </p:txBody>
      </p:sp>
      <p:pic>
        <p:nvPicPr>
          <p:cNvPr id="3" name="Picture 2">
            <a:extLst>
              <a:ext uri="{FF2B5EF4-FFF2-40B4-BE49-F238E27FC236}">
                <a16:creationId xmlns:a16="http://schemas.microsoft.com/office/drawing/2014/main" id="{29114DEF-7396-119A-45ED-24AE15640433}"/>
              </a:ext>
            </a:extLst>
          </p:cNvPr>
          <p:cNvPicPr>
            <a:picLocks noChangeAspect="1"/>
          </p:cNvPicPr>
          <p:nvPr/>
        </p:nvPicPr>
        <p:blipFill>
          <a:blip r:embed="rId2"/>
          <a:stretch>
            <a:fillRect/>
          </a:stretch>
        </p:blipFill>
        <p:spPr>
          <a:xfrm>
            <a:off x="495300" y="585787"/>
            <a:ext cx="11201400" cy="5686425"/>
          </a:xfrm>
          <a:prstGeom prst="rect">
            <a:avLst/>
          </a:prstGeom>
        </p:spPr>
      </p:pic>
    </p:spTree>
    <p:extLst>
      <p:ext uri="{BB962C8B-B14F-4D97-AF65-F5344CB8AC3E}">
        <p14:creationId xmlns:p14="http://schemas.microsoft.com/office/powerpoint/2010/main" val="2942683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54F3-7462-5E42-98F6-60509C949F32}"/>
              </a:ext>
            </a:extLst>
          </p:cNvPr>
          <p:cNvSpPr>
            <a:spLocks noGrp="1"/>
          </p:cNvSpPr>
          <p:nvPr>
            <p:ph type="title"/>
          </p:nvPr>
        </p:nvSpPr>
        <p:spPr/>
        <p:txBody>
          <a:bodyPr/>
          <a:lstStyle/>
          <a:p>
            <a:r>
              <a:rPr lang="en-US" dirty="0"/>
              <a:t>Reverse SSH Tunnel</a:t>
            </a:r>
          </a:p>
        </p:txBody>
      </p:sp>
      <p:sp>
        <p:nvSpPr>
          <p:cNvPr id="3" name="Content Placeholder 2">
            <a:extLst>
              <a:ext uri="{FF2B5EF4-FFF2-40B4-BE49-F238E27FC236}">
                <a16:creationId xmlns:a16="http://schemas.microsoft.com/office/drawing/2014/main" id="{A74D8F95-A313-054A-8C9B-C017EF30F931}"/>
              </a:ext>
            </a:extLst>
          </p:cNvPr>
          <p:cNvSpPr>
            <a:spLocks noGrp="1"/>
          </p:cNvSpPr>
          <p:nvPr>
            <p:ph idx="1"/>
          </p:nvPr>
        </p:nvSpPr>
        <p:spPr>
          <a:xfrm>
            <a:off x="1097279" y="1845734"/>
            <a:ext cx="10058400" cy="4337995"/>
          </a:xfrm>
        </p:spPr>
        <p:txBody>
          <a:bodyPr/>
          <a:lstStyle/>
          <a:p>
            <a:r>
              <a:rPr lang="en-US" dirty="0"/>
              <a:t>Open an SSH connection that allows additional connections in the opposite direction!</a:t>
            </a:r>
          </a:p>
          <a:p>
            <a:pPr lvl="1"/>
            <a:r>
              <a:rPr lang="en-US" dirty="0"/>
              <a:t>Ex: I open a reverse SSH tunnel from my house to jpatalon.cs.Edinboro.edu with port 32123</a:t>
            </a:r>
          </a:p>
          <a:p>
            <a:pPr lvl="2"/>
            <a:r>
              <a:rPr lang="en-US" dirty="0">
                <a:latin typeface="Courier New" panose="02070309020205020404" pitchFamily="49" charset="0"/>
                <a:cs typeface="Courier New" panose="02070309020205020404" pitchFamily="49" charset="0"/>
              </a:rPr>
              <a:t>ssh -R 32123:localhost:22 cs_student@jpatalon.cs.edinboro.edu -p 54321</a:t>
            </a:r>
          </a:p>
          <a:p>
            <a:pPr lvl="2"/>
            <a:r>
              <a:rPr lang="en-US" dirty="0"/>
              <a:t>A tunnel from jpatalon.cs.Edinboro.edu on port 32123 will now be forwarded to the originating (localhost) machine port 22</a:t>
            </a:r>
          </a:p>
          <a:p>
            <a:pPr lvl="2"/>
            <a:r>
              <a:rPr lang="en-US" dirty="0"/>
              <a:t>This will allow anyone to connect to </a:t>
            </a:r>
            <a:r>
              <a:rPr lang="en-US" b="1" dirty="0"/>
              <a:t>localhost port 32123 on jpatalon.cs.Edinboro.edu </a:t>
            </a:r>
            <a:r>
              <a:rPr lang="en-US" dirty="0"/>
              <a:t>and go through the tunnel!</a:t>
            </a:r>
          </a:p>
          <a:p>
            <a:pPr lvl="2"/>
            <a:r>
              <a:rPr lang="en-US" dirty="0"/>
              <a:t>Log on to jpatalon.cs.Edinboro.edu, open a SSH connection to localhost port 32123, it is actually going to my machine!</a:t>
            </a:r>
          </a:p>
          <a:p>
            <a:pPr lvl="3"/>
            <a:r>
              <a:rPr lang="en-US" dirty="0"/>
              <a:t>Yeah you don’t have an account, so you can’t login.</a:t>
            </a:r>
          </a:p>
          <a:p>
            <a:pPr lvl="2"/>
            <a:r>
              <a:rPr lang="en-US" dirty="0"/>
              <a:t>This only works while my SSH tunnel is open!</a:t>
            </a:r>
          </a:p>
        </p:txBody>
      </p:sp>
      <p:pic>
        <p:nvPicPr>
          <p:cNvPr id="2050" name="Picture 2" descr="Simple Reverse SSH Tunnels -- λ ryan. himmelwright. 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5709" y="4368800"/>
            <a:ext cx="5121489" cy="181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9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Weekly Info</a:t>
            </a:r>
          </a:p>
        </p:txBody>
      </p:sp>
      <p:sp>
        <p:nvSpPr>
          <p:cNvPr id="3" name="Content Placeholder 2"/>
          <p:cNvSpPr>
            <a:spLocks noGrp="1"/>
          </p:cNvSpPr>
          <p:nvPr>
            <p:ph sz="half" idx="1"/>
          </p:nvPr>
        </p:nvSpPr>
        <p:spPr>
          <a:xfrm>
            <a:off x="1097280" y="1845734"/>
            <a:ext cx="4937760" cy="4406593"/>
          </a:xfrm>
        </p:spPr>
        <p:txBody>
          <a:bodyPr>
            <a:normAutofit/>
          </a:bodyPr>
          <a:lstStyle/>
          <a:p>
            <a:r>
              <a:rPr lang="en-US" dirty="0"/>
              <a:t>Nothing can be called a service </a:t>
            </a:r>
            <a:br>
              <a:rPr lang="en-US" dirty="0"/>
            </a:br>
            <a:r>
              <a:rPr lang="en-US" dirty="0"/>
              <a:t>until it is monitored!</a:t>
            </a:r>
          </a:p>
          <a:p>
            <a:r>
              <a:rPr lang="en-US" dirty="0"/>
              <a:t>Attendance</a:t>
            </a:r>
          </a:p>
          <a:p>
            <a:r>
              <a:rPr lang="en-US" dirty="0"/>
              <a:t>Good of the class</a:t>
            </a:r>
          </a:p>
          <a:p>
            <a:r>
              <a:rPr lang="en-US" dirty="0"/>
              <a:t>Presentation Reminder</a:t>
            </a:r>
          </a:p>
          <a:p>
            <a:pPr lvl="1"/>
            <a:r>
              <a:rPr lang="en-US" dirty="0"/>
              <a:t>Presentation Date: December 2</a:t>
            </a:r>
            <a:r>
              <a:rPr lang="en-US" baseline="30000" dirty="0"/>
              <a:t>nd</a:t>
            </a:r>
            <a:r>
              <a:rPr lang="en-US" dirty="0"/>
              <a:t>, 2025</a:t>
            </a:r>
          </a:p>
        </p:txBody>
      </p:sp>
      <p:sp>
        <p:nvSpPr>
          <p:cNvPr id="5" name="Content Placeholder 4"/>
          <p:cNvSpPr>
            <a:spLocks noGrp="1"/>
          </p:cNvSpPr>
          <p:nvPr>
            <p:ph sz="half" idx="2"/>
          </p:nvPr>
        </p:nvSpPr>
        <p:spPr/>
        <p:txBody>
          <a:bodyPr>
            <a:normAutofit/>
          </a:bodyPr>
          <a:lstStyle/>
          <a:p>
            <a:r>
              <a:rPr lang="en-US" dirty="0"/>
              <a:t>Remaining Points (</a:t>
            </a:r>
            <a:r>
              <a:rPr lang="en-US" dirty="0">
                <a:solidFill>
                  <a:schemeClr val="accent5"/>
                </a:solidFill>
              </a:rPr>
              <a:t>846</a:t>
            </a:r>
            <a:r>
              <a:rPr lang="en-US" dirty="0"/>
              <a:t> total):</a:t>
            </a:r>
          </a:p>
          <a:p>
            <a:pPr lvl="1"/>
            <a:r>
              <a:rPr lang="en-US" dirty="0"/>
              <a:t>Attendance (weeks 10-15): </a:t>
            </a:r>
            <a:r>
              <a:rPr lang="en-US" sz="2000" dirty="0">
                <a:solidFill>
                  <a:schemeClr val="accent5"/>
                </a:solidFill>
              </a:rPr>
              <a:t>30</a:t>
            </a:r>
            <a:r>
              <a:rPr lang="en-US" dirty="0"/>
              <a:t> points</a:t>
            </a:r>
          </a:p>
          <a:p>
            <a:pPr lvl="1"/>
            <a:r>
              <a:rPr lang="en-US" dirty="0"/>
              <a:t>Presentation &amp; Project: </a:t>
            </a:r>
            <a:r>
              <a:rPr lang="en-US" dirty="0">
                <a:solidFill>
                  <a:schemeClr val="accent5"/>
                </a:solidFill>
              </a:rPr>
              <a:t>300</a:t>
            </a:r>
            <a:r>
              <a:rPr lang="en-US" dirty="0"/>
              <a:t> points</a:t>
            </a:r>
          </a:p>
          <a:p>
            <a:pPr lvl="1"/>
            <a:r>
              <a:rPr lang="en-US" dirty="0"/>
              <a:t>4 Assignments: </a:t>
            </a:r>
            <a:r>
              <a:rPr lang="en-US" dirty="0">
                <a:solidFill>
                  <a:schemeClr val="accent5"/>
                </a:solidFill>
              </a:rPr>
              <a:t>250</a:t>
            </a:r>
            <a:r>
              <a:rPr lang="en-US" dirty="0"/>
              <a:t> points</a:t>
            </a:r>
          </a:p>
          <a:p>
            <a:pPr lvl="2"/>
            <a:r>
              <a:rPr lang="en-US" dirty="0"/>
              <a:t>50-75 points each</a:t>
            </a:r>
          </a:p>
          <a:p>
            <a:pPr lvl="1"/>
            <a:r>
              <a:rPr lang="en-US" dirty="0"/>
              <a:t>Final Exam: </a:t>
            </a:r>
            <a:r>
              <a:rPr lang="en-US" dirty="0">
                <a:solidFill>
                  <a:schemeClr val="accent5"/>
                </a:solidFill>
              </a:rPr>
              <a:t>266</a:t>
            </a:r>
            <a:r>
              <a:rPr lang="en-US" dirty="0"/>
              <a:t> points</a:t>
            </a:r>
          </a:p>
        </p:txBody>
      </p:sp>
      <p:pic>
        <p:nvPicPr>
          <p:cNvPr id="4" name="Picture 2" descr="https://a2ua.com/information/information-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771" y="4077730"/>
            <a:ext cx="2899462" cy="2174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17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54F3-7462-5E42-98F6-60509C949F32}"/>
              </a:ext>
            </a:extLst>
          </p:cNvPr>
          <p:cNvSpPr>
            <a:spLocks noGrp="1"/>
          </p:cNvSpPr>
          <p:nvPr>
            <p:ph type="title"/>
          </p:nvPr>
        </p:nvSpPr>
        <p:spPr/>
        <p:txBody>
          <a:bodyPr/>
          <a:lstStyle/>
          <a:p>
            <a:r>
              <a:rPr lang="en-US" dirty="0"/>
              <a:t>Reverse SSH Tunnel</a:t>
            </a:r>
          </a:p>
        </p:txBody>
      </p:sp>
      <p:sp>
        <p:nvSpPr>
          <p:cNvPr id="3" name="Content Placeholder 2">
            <a:extLst>
              <a:ext uri="{FF2B5EF4-FFF2-40B4-BE49-F238E27FC236}">
                <a16:creationId xmlns:a16="http://schemas.microsoft.com/office/drawing/2014/main" id="{A74D8F95-A313-054A-8C9B-C017EF30F931}"/>
              </a:ext>
            </a:extLst>
          </p:cNvPr>
          <p:cNvSpPr>
            <a:spLocks noGrp="1"/>
          </p:cNvSpPr>
          <p:nvPr>
            <p:ph idx="1"/>
          </p:nvPr>
        </p:nvSpPr>
        <p:spPr>
          <a:xfrm>
            <a:off x="1097278" y="1845734"/>
            <a:ext cx="10789921" cy="4504962"/>
          </a:xfrm>
        </p:spPr>
        <p:txBody>
          <a:bodyPr/>
          <a:lstStyle/>
          <a:p>
            <a:r>
              <a:rPr lang="en-US" dirty="0"/>
              <a:t>Open an SSH connection that allows additional connections in the opposite direction!</a:t>
            </a:r>
          </a:p>
          <a:p>
            <a:pPr lvl="1"/>
            <a:r>
              <a:rPr lang="en-US" dirty="0"/>
              <a:t>How about multiple tunnels?</a:t>
            </a:r>
          </a:p>
          <a:p>
            <a:pPr lvl="2"/>
            <a:r>
              <a:rPr lang="en-US" dirty="0"/>
              <a:t>I run this from my machine: Reverse tunnel on </a:t>
            </a:r>
            <a:r>
              <a:rPr lang="en-US" dirty="0" err="1"/>
              <a:t>jpatalon</a:t>
            </a:r>
            <a:r>
              <a:rPr lang="en-US" dirty="0"/>
              <a:t> port 32123 to my house on port 19999, and port 32122 to port 22…</a:t>
            </a:r>
          </a:p>
          <a:p>
            <a:pPr lvl="3"/>
            <a:r>
              <a:rPr lang="en-US" sz="1200" dirty="0">
                <a:latin typeface="Courier New" panose="02070309020205020404" pitchFamily="49" charset="0"/>
                <a:cs typeface="Courier New" panose="02070309020205020404" pitchFamily="49" charset="0"/>
              </a:rPr>
              <a:t>ssh -R 32123:10.11.187.1:19999 -R 32122:localhost:22 cs_student@jpatalon.cs.edinboro.edu –D 54321</a:t>
            </a:r>
            <a:endParaRPr lang="en-US" sz="1200" dirty="0"/>
          </a:p>
          <a:p>
            <a:pPr lvl="2"/>
            <a:r>
              <a:rPr lang="en-US" dirty="0"/>
              <a:t>You can then connect to http://localhost:32123 and access the </a:t>
            </a:r>
            <a:r>
              <a:rPr lang="en-US" dirty="0" err="1"/>
              <a:t>netdata</a:t>
            </a:r>
            <a:r>
              <a:rPr lang="en-US" dirty="0"/>
              <a:t> instance behind it, on my local network…</a:t>
            </a:r>
          </a:p>
          <a:p>
            <a:pPr lvl="3"/>
            <a:r>
              <a:rPr lang="en-US" dirty="0"/>
              <a:t>Open a local proxy from anywhere to jpatalon.cs.Edinboro.edu…</a:t>
            </a:r>
          </a:p>
          <a:p>
            <a:pPr lvl="3"/>
            <a:r>
              <a:rPr lang="en-US" dirty="0">
                <a:latin typeface="Courier" pitchFamily="2" charset="0"/>
              </a:rPr>
              <a:t>ssh -L 32124:localhost:32123 </a:t>
            </a:r>
            <a:r>
              <a:rPr lang="en-US" dirty="0">
                <a:latin typeface="Courier New" panose="02070309020205020404" pitchFamily="49" charset="0"/>
                <a:cs typeface="Courier New" panose="02070309020205020404" pitchFamily="49" charset="0"/>
              </a:rPr>
              <a:t>cs_student@jpatalon.cs.edinboro.edu –D 54321</a:t>
            </a:r>
            <a:endParaRPr lang="en-US" dirty="0"/>
          </a:p>
          <a:p>
            <a:pPr lvl="3"/>
            <a:r>
              <a:rPr lang="en-US" dirty="0"/>
              <a:t>Open a browser connection to http://localhost:32124 !</a:t>
            </a:r>
          </a:p>
          <a:p>
            <a:pPr lvl="4"/>
            <a:r>
              <a:rPr lang="en-US" dirty="0"/>
              <a:t>Localhost port 32124 goes through </a:t>
            </a:r>
            <a:br>
              <a:rPr lang="en-US" dirty="0"/>
            </a:br>
            <a:r>
              <a:rPr lang="en-US" b="1" u="sng" dirty="0"/>
              <a:t>your</a:t>
            </a:r>
            <a:r>
              <a:rPr lang="en-US" dirty="0"/>
              <a:t> SSH tunnel to </a:t>
            </a:r>
            <a:r>
              <a:rPr lang="en-US" dirty="0" err="1"/>
              <a:t>jpatalon</a:t>
            </a:r>
            <a:r>
              <a:rPr lang="en-US" dirty="0"/>
              <a:t> localhost port 32123</a:t>
            </a:r>
          </a:p>
          <a:p>
            <a:pPr lvl="4"/>
            <a:r>
              <a:rPr lang="en-US" dirty="0" err="1"/>
              <a:t>Jpatalon</a:t>
            </a:r>
            <a:r>
              <a:rPr lang="en-US" dirty="0"/>
              <a:t> localhost port 32123 goes through </a:t>
            </a:r>
            <a:br>
              <a:rPr lang="en-US" dirty="0"/>
            </a:br>
            <a:r>
              <a:rPr lang="en-US" b="1" u="sng" dirty="0"/>
              <a:t>my</a:t>
            </a:r>
            <a:r>
              <a:rPr lang="en-US" dirty="0"/>
              <a:t> SSH tunnel to 10.11.187.1 port 19999</a:t>
            </a:r>
          </a:p>
          <a:p>
            <a:pPr lvl="5"/>
            <a:r>
              <a:rPr lang="en-US" dirty="0" err="1"/>
              <a:t>Jpatalon</a:t>
            </a:r>
            <a:r>
              <a:rPr lang="en-US" dirty="0"/>
              <a:t> localhost port 32122 goes through</a:t>
            </a:r>
            <a:br>
              <a:rPr lang="en-US" dirty="0"/>
            </a:br>
            <a:r>
              <a:rPr lang="en-US" b="1" u="sng" dirty="0"/>
              <a:t>my</a:t>
            </a:r>
            <a:r>
              <a:rPr lang="en-US" dirty="0"/>
              <a:t> SSH tunnel to the originating localhost server port 22</a:t>
            </a:r>
          </a:p>
          <a:p>
            <a:pPr lvl="4"/>
            <a:r>
              <a:rPr lang="en-US" dirty="0"/>
              <a:t>You are connecting to the </a:t>
            </a:r>
            <a:r>
              <a:rPr lang="en-US" dirty="0" err="1"/>
              <a:t>Netdata</a:t>
            </a:r>
            <a:r>
              <a:rPr lang="en-US" dirty="0"/>
              <a:t> instance on my local network!</a:t>
            </a:r>
          </a:p>
          <a:p>
            <a:pPr lvl="2"/>
            <a:r>
              <a:rPr lang="en-US" dirty="0"/>
              <a:t>This still only works while my SSH tunnel is open!</a:t>
            </a:r>
          </a:p>
          <a:p>
            <a:pPr lvl="2"/>
            <a:endParaRPr lang="en-US" dirty="0"/>
          </a:p>
        </p:txBody>
      </p:sp>
      <p:pic>
        <p:nvPicPr>
          <p:cNvPr id="4" name="Picture 2" descr="Simple Reverse SSH Tunnels -- λ ryan. himmelwright. net">
            <a:extLst>
              <a:ext uri="{FF2B5EF4-FFF2-40B4-BE49-F238E27FC236}">
                <a16:creationId xmlns:a16="http://schemas.microsoft.com/office/drawing/2014/main" id="{02929D1A-D832-99B7-DFC8-6F13345805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5709" y="4368800"/>
            <a:ext cx="5121489" cy="181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91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54F3-7462-5E42-98F6-60509C949F32}"/>
              </a:ext>
            </a:extLst>
          </p:cNvPr>
          <p:cNvSpPr>
            <a:spLocks noGrp="1"/>
          </p:cNvSpPr>
          <p:nvPr>
            <p:ph type="title"/>
          </p:nvPr>
        </p:nvSpPr>
        <p:spPr/>
        <p:txBody>
          <a:bodyPr/>
          <a:lstStyle/>
          <a:p>
            <a:r>
              <a:rPr lang="en-US" dirty="0"/>
              <a:t>Reverse SSH Tunnel</a:t>
            </a:r>
          </a:p>
        </p:txBody>
      </p:sp>
      <p:pic>
        <p:nvPicPr>
          <p:cNvPr id="4" name="Content Placeholder 3">
            <a:extLst>
              <a:ext uri="{FF2B5EF4-FFF2-40B4-BE49-F238E27FC236}">
                <a16:creationId xmlns:a16="http://schemas.microsoft.com/office/drawing/2014/main" id="{776B9E31-63A0-4527-8028-940548461994}"/>
              </a:ext>
            </a:extLst>
          </p:cNvPr>
          <p:cNvPicPr>
            <a:picLocks noGrp="1" noChangeAspect="1"/>
          </p:cNvPicPr>
          <p:nvPr>
            <p:ph idx="1"/>
          </p:nvPr>
        </p:nvPicPr>
        <p:blipFill>
          <a:blip r:embed="rId2"/>
          <a:stretch>
            <a:fillRect/>
          </a:stretch>
        </p:blipFill>
        <p:spPr>
          <a:xfrm>
            <a:off x="1202978" y="1813560"/>
            <a:ext cx="9952702" cy="4503737"/>
          </a:xfrm>
          <a:prstGeom prst="rect">
            <a:avLst/>
          </a:prstGeom>
        </p:spPr>
      </p:pic>
    </p:spTree>
    <p:extLst>
      <p:ext uri="{BB962C8B-B14F-4D97-AF65-F5344CB8AC3E}">
        <p14:creationId xmlns:p14="http://schemas.microsoft.com/office/powerpoint/2010/main" val="2358025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a:t>
            </a:r>
          </a:p>
        </p:txBody>
      </p:sp>
      <p:sp>
        <p:nvSpPr>
          <p:cNvPr id="6" name="Content Placeholder 5"/>
          <p:cNvSpPr>
            <a:spLocks noGrp="1"/>
          </p:cNvSpPr>
          <p:nvPr>
            <p:ph idx="1"/>
          </p:nvPr>
        </p:nvSpPr>
        <p:spPr>
          <a:xfrm>
            <a:off x="1097280" y="1845733"/>
            <a:ext cx="10058400" cy="4543491"/>
          </a:xfrm>
        </p:spPr>
        <p:txBody>
          <a:bodyPr>
            <a:normAutofit/>
          </a:bodyPr>
          <a:lstStyle/>
          <a:p>
            <a:r>
              <a:rPr lang="en-US" dirty="0"/>
              <a:t>Highly used, highly visible</a:t>
            </a:r>
          </a:p>
          <a:p>
            <a:pPr lvl="1"/>
            <a:r>
              <a:rPr lang="en-US" dirty="0"/>
              <a:t>Outages are unacceptable</a:t>
            </a:r>
          </a:p>
          <a:p>
            <a:pPr lvl="1"/>
            <a:r>
              <a:rPr lang="en-US" dirty="0"/>
              <a:t>Reliability should be of extreme importance</a:t>
            </a:r>
          </a:p>
          <a:p>
            <a:r>
              <a:rPr lang="en-US" dirty="0"/>
              <a:t>Strong foundations of reliability are needed first</a:t>
            </a:r>
          </a:p>
          <a:p>
            <a:pPr lvl="1"/>
            <a:r>
              <a:rPr lang="en-US" dirty="0"/>
              <a:t>Documentation is key</a:t>
            </a:r>
          </a:p>
          <a:p>
            <a:pPr lvl="1"/>
            <a:r>
              <a:rPr lang="en-US" dirty="0"/>
              <a:t>Simple, clear, well-understood design and architecture</a:t>
            </a:r>
          </a:p>
          <a:p>
            <a:pPr lvl="1"/>
            <a:r>
              <a:rPr lang="en-US" dirty="0"/>
              <a:t>Standard protocols</a:t>
            </a:r>
          </a:p>
          <a:p>
            <a:r>
              <a:rPr lang="en-US" dirty="0"/>
              <a:t>Communicated and acknowledged privacy policy!</a:t>
            </a:r>
          </a:p>
          <a:p>
            <a:pPr lvl="1"/>
            <a:r>
              <a:rPr lang="en-US" dirty="0"/>
              <a:t>Who can read what emails, expectation of privacy</a:t>
            </a:r>
          </a:p>
          <a:p>
            <a:pPr lvl="2"/>
            <a:r>
              <a:rPr lang="en-US" dirty="0"/>
              <a:t>Hint: don’t ever expect privacy in emails!</a:t>
            </a:r>
          </a:p>
          <a:p>
            <a:pPr lvl="1"/>
            <a:r>
              <a:rPr lang="en-US" dirty="0"/>
              <a:t>Improper usage of company resources</a:t>
            </a:r>
          </a:p>
          <a:p>
            <a:pPr lvl="2"/>
            <a:r>
              <a:rPr lang="en-US" dirty="0"/>
              <a:t>Don’t conduct personal business over company email servers,</a:t>
            </a:r>
            <a:br>
              <a:rPr lang="en-US" dirty="0"/>
            </a:br>
            <a:r>
              <a:rPr lang="en-US" dirty="0"/>
              <a:t>or using any other company owned resources!</a:t>
            </a:r>
          </a:p>
        </p:txBody>
      </p:sp>
      <p:pic>
        <p:nvPicPr>
          <p:cNvPr id="12292" name="Picture 4" descr="https://image.freepik.com/free-icon/email-envelope-outline-shape-with-rounded-corners_318-49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289" y="3271978"/>
            <a:ext cx="2981486" cy="29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39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a:t>
            </a:r>
          </a:p>
        </p:txBody>
      </p:sp>
      <p:sp>
        <p:nvSpPr>
          <p:cNvPr id="6" name="Content Placeholder 5"/>
          <p:cNvSpPr>
            <a:spLocks noGrp="1"/>
          </p:cNvSpPr>
          <p:nvPr>
            <p:ph idx="1"/>
          </p:nvPr>
        </p:nvSpPr>
        <p:spPr>
          <a:xfrm>
            <a:off x="1097280" y="1845733"/>
            <a:ext cx="10058400" cy="4543491"/>
          </a:xfrm>
        </p:spPr>
        <p:txBody>
          <a:bodyPr>
            <a:normAutofit/>
          </a:bodyPr>
          <a:lstStyle/>
          <a:p>
            <a:r>
              <a:rPr lang="en-US" dirty="0"/>
              <a:t>Namespaces should be carefully considered</a:t>
            </a:r>
          </a:p>
          <a:p>
            <a:pPr lvl="1"/>
            <a:r>
              <a:rPr lang="en-US" dirty="0"/>
              <a:t>Email addresses must be unique!</a:t>
            </a:r>
          </a:p>
          <a:p>
            <a:pPr lvl="1"/>
            <a:r>
              <a:rPr lang="en-US" dirty="0">
                <a:hlinkClick r:id="rId2"/>
              </a:rPr>
              <a:t>Firstname.Lastname@company.com</a:t>
            </a:r>
            <a:r>
              <a:rPr lang="en-US" dirty="0"/>
              <a:t> seems good, until there are two employees with the same name!</a:t>
            </a:r>
          </a:p>
          <a:p>
            <a:pPr lvl="2"/>
            <a:r>
              <a:rPr lang="en-US" dirty="0">
                <a:hlinkClick r:id="rId3"/>
              </a:rPr>
              <a:t>Firstname.lastname2@company.com</a:t>
            </a:r>
            <a:r>
              <a:rPr lang="en-US" dirty="0"/>
              <a:t>? </a:t>
            </a:r>
          </a:p>
          <a:p>
            <a:r>
              <a:rPr lang="en-US" dirty="0"/>
              <a:t>Email is a utility service</a:t>
            </a:r>
          </a:p>
          <a:p>
            <a:pPr lvl="1"/>
            <a:r>
              <a:rPr lang="en-US" dirty="0"/>
              <a:t>Like electricity or the telephone, people expect it to work, all the time!</a:t>
            </a:r>
          </a:p>
          <a:p>
            <a:pPr lvl="1"/>
            <a:r>
              <a:rPr lang="en-US" dirty="0"/>
              <a:t>Design and build with reliability in mind!</a:t>
            </a:r>
          </a:p>
          <a:p>
            <a:pPr lvl="1"/>
            <a:r>
              <a:rPr lang="en-US" dirty="0"/>
              <a:t>Hot spares, secondary systems, HA clusters, etc.</a:t>
            </a:r>
          </a:p>
          <a:p>
            <a:r>
              <a:rPr lang="en-US" dirty="0"/>
              <a:t>Simplicity</a:t>
            </a:r>
          </a:p>
          <a:p>
            <a:pPr lvl="1"/>
            <a:r>
              <a:rPr lang="en-US" dirty="0"/>
              <a:t>Limit the e-mail system to specified machines</a:t>
            </a:r>
          </a:p>
          <a:p>
            <a:pPr lvl="2"/>
            <a:r>
              <a:rPr lang="en-US" dirty="0"/>
              <a:t>Do not involve desktop systems!</a:t>
            </a:r>
          </a:p>
          <a:p>
            <a:pPr lvl="1"/>
            <a:r>
              <a:rPr lang="en-US" dirty="0"/>
              <a:t>The fewer parts involved, the fewer parts that can break</a:t>
            </a:r>
          </a:p>
          <a:p>
            <a:pPr lvl="2"/>
            <a:r>
              <a:rPr lang="en-US" dirty="0"/>
              <a:t>Just like a RAID array, failure chances increase with hardware footprint</a:t>
            </a:r>
          </a:p>
        </p:txBody>
      </p:sp>
      <p:pic>
        <p:nvPicPr>
          <p:cNvPr id="12292" name="Picture 4" descr="https://image.freepik.com/free-icon/email-envelope-outline-shape-with-rounded-corners_318-499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289" y="3271978"/>
            <a:ext cx="2981486" cy="29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77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a:t>
            </a:r>
          </a:p>
        </p:txBody>
      </p:sp>
      <p:sp>
        <p:nvSpPr>
          <p:cNvPr id="6" name="Content Placeholder 5"/>
          <p:cNvSpPr>
            <a:spLocks noGrp="1"/>
          </p:cNvSpPr>
          <p:nvPr>
            <p:ph idx="1"/>
          </p:nvPr>
        </p:nvSpPr>
        <p:spPr>
          <a:xfrm>
            <a:off x="1097280" y="1845733"/>
            <a:ext cx="10058400" cy="4543491"/>
          </a:xfrm>
        </p:spPr>
        <p:txBody>
          <a:bodyPr>
            <a:normAutofit/>
          </a:bodyPr>
          <a:lstStyle/>
          <a:p>
            <a:r>
              <a:rPr lang="en-US" dirty="0"/>
              <a:t>Email transport mechanisms</a:t>
            </a:r>
          </a:p>
          <a:p>
            <a:pPr lvl="1"/>
            <a:r>
              <a:rPr lang="en-US" dirty="0"/>
              <a:t>Mail Transport Agent (MTA)</a:t>
            </a:r>
          </a:p>
          <a:p>
            <a:pPr lvl="2"/>
            <a:r>
              <a:rPr lang="en-US" dirty="0"/>
              <a:t>Gets mail from server to server</a:t>
            </a:r>
          </a:p>
          <a:p>
            <a:pPr lvl="2"/>
            <a:r>
              <a:rPr lang="en-US" dirty="0" err="1"/>
              <a:t>Sendmail</a:t>
            </a:r>
            <a:r>
              <a:rPr lang="en-US" dirty="0"/>
              <a:t>, postfix</a:t>
            </a:r>
          </a:p>
          <a:p>
            <a:pPr lvl="1"/>
            <a:r>
              <a:rPr lang="en-US" dirty="0"/>
              <a:t>Mail Delivery Agent (MDA)</a:t>
            </a:r>
          </a:p>
          <a:p>
            <a:pPr lvl="2"/>
            <a:r>
              <a:rPr lang="en-US" dirty="0"/>
              <a:t>Receive mail at destination server for storage</a:t>
            </a:r>
          </a:p>
          <a:p>
            <a:pPr lvl="2"/>
            <a:r>
              <a:rPr lang="en-US" dirty="0" err="1"/>
              <a:t>procmail</a:t>
            </a:r>
            <a:endParaRPr lang="en-US" dirty="0"/>
          </a:p>
          <a:p>
            <a:pPr lvl="1"/>
            <a:r>
              <a:rPr lang="en-US" dirty="0"/>
              <a:t>Access Servers</a:t>
            </a:r>
          </a:p>
          <a:p>
            <a:pPr lvl="2"/>
            <a:r>
              <a:rPr lang="en-US" dirty="0"/>
              <a:t>Provide protocols (POP3, IMAP) that allow mailbox access</a:t>
            </a:r>
          </a:p>
          <a:p>
            <a:pPr lvl="1"/>
            <a:r>
              <a:rPr lang="en-US" dirty="0"/>
              <a:t>Mail User Agent (MUA)</a:t>
            </a:r>
          </a:p>
          <a:p>
            <a:pPr lvl="2"/>
            <a:r>
              <a:rPr lang="en-US" dirty="0"/>
              <a:t>Client application that access email servers</a:t>
            </a:r>
          </a:p>
          <a:p>
            <a:pPr lvl="2"/>
            <a:r>
              <a:rPr lang="en-US" dirty="0"/>
              <a:t>Outlook</a:t>
            </a:r>
          </a:p>
          <a:p>
            <a:pPr lvl="1"/>
            <a:r>
              <a:rPr lang="en-US" dirty="0"/>
              <a:t>Processing and Filtering</a:t>
            </a:r>
          </a:p>
          <a:p>
            <a:pPr lvl="2"/>
            <a:r>
              <a:rPr lang="en-US" dirty="0"/>
              <a:t>Process email lists</a:t>
            </a:r>
          </a:p>
          <a:p>
            <a:pPr lvl="2"/>
            <a:r>
              <a:rPr lang="en-US" dirty="0"/>
              <a:t>Filter spam</a:t>
            </a:r>
          </a:p>
          <a:p>
            <a:pPr lvl="1"/>
            <a:endParaRPr lang="en-US" dirty="0"/>
          </a:p>
        </p:txBody>
      </p:sp>
      <p:pic>
        <p:nvPicPr>
          <p:cNvPr id="12292" name="Picture 4" descr="https://image.freepik.com/free-icon/email-envelope-outline-shape-with-rounded-corners_318-49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289" y="3271978"/>
            <a:ext cx="2981486" cy="29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514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a:t>
            </a:r>
          </a:p>
        </p:txBody>
      </p:sp>
      <p:sp>
        <p:nvSpPr>
          <p:cNvPr id="6" name="Content Placeholder 5"/>
          <p:cNvSpPr>
            <a:spLocks noGrp="1"/>
          </p:cNvSpPr>
          <p:nvPr>
            <p:ph idx="1"/>
          </p:nvPr>
        </p:nvSpPr>
        <p:spPr>
          <a:xfrm>
            <a:off x="1097280" y="1845733"/>
            <a:ext cx="10058400" cy="4543491"/>
          </a:xfrm>
        </p:spPr>
        <p:txBody>
          <a:bodyPr>
            <a:normAutofit/>
          </a:bodyPr>
          <a:lstStyle/>
          <a:p>
            <a:r>
              <a:rPr lang="en-US" dirty="0"/>
              <a:t>Spam and virus blocking</a:t>
            </a:r>
          </a:p>
          <a:p>
            <a:pPr lvl="1"/>
            <a:r>
              <a:rPr lang="en-US" dirty="0"/>
              <a:t>Junk e-mail can comprise more than half of all received mail!</a:t>
            </a:r>
          </a:p>
          <a:p>
            <a:pPr lvl="1"/>
            <a:r>
              <a:rPr lang="en-US" dirty="0"/>
              <a:t>Block as much as possible at the server level</a:t>
            </a:r>
          </a:p>
          <a:p>
            <a:pPr lvl="2"/>
            <a:r>
              <a:rPr lang="en-US" dirty="0"/>
              <a:t>Don’t give the users an opportunity to open the virus!</a:t>
            </a:r>
          </a:p>
          <a:p>
            <a:pPr lvl="1"/>
            <a:r>
              <a:rPr lang="en-US" dirty="0"/>
              <a:t>Perform additional client-side scanning</a:t>
            </a:r>
          </a:p>
          <a:p>
            <a:pPr lvl="2"/>
            <a:r>
              <a:rPr lang="en-US" dirty="0"/>
              <a:t>Can also find viruses from different sources</a:t>
            </a:r>
          </a:p>
          <a:p>
            <a:pPr lvl="1"/>
            <a:r>
              <a:rPr lang="en-US" dirty="0"/>
              <a:t>Keep spam definitions up to date!</a:t>
            </a:r>
          </a:p>
          <a:p>
            <a:pPr lvl="2"/>
            <a:r>
              <a:rPr lang="en-US" dirty="0"/>
              <a:t>Similar to virus definitions, spam software has definitions</a:t>
            </a:r>
          </a:p>
          <a:p>
            <a:r>
              <a:rPr lang="en-US" dirty="0"/>
              <a:t>Automate common tasks</a:t>
            </a:r>
          </a:p>
          <a:p>
            <a:pPr lvl="1"/>
            <a:r>
              <a:rPr lang="en-US" dirty="0"/>
              <a:t>New user creation, load balancing</a:t>
            </a:r>
          </a:p>
          <a:p>
            <a:r>
              <a:rPr lang="en-US" dirty="0"/>
              <a:t>Monitor your system</a:t>
            </a:r>
          </a:p>
          <a:p>
            <a:pPr lvl="1"/>
            <a:r>
              <a:rPr lang="en-US" dirty="0"/>
              <a:t>Ping replies, responding ports, disk space, CPU/RAM utilization, </a:t>
            </a:r>
            <a:r>
              <a:rPr lang="en-US" dirty="0" err="1"/>
              <a:t>etc</a:t>
            </a:r>
            <a:endParaRPr lang="en-US" dirty="0"/>
          </a:p>
          <a:p>
            <a:pPr lvl="1"/>
            <a:r>
              <a:rPr lang="en-US" dirty="0"/>
              <a:t>Postmaster!</a:t>
            </a:r>
          </a:p>
        </p:txBody>
      </p:sp>
      <p:pic>
        <p:nvPicPr>
          <p:cNvPr id="12292" name="Picture 4" descr="https://image.freepik.com/free-icon/email-envelope-outline-shape-with-rounded-corners_318-49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289" y="3271978"/>
            <a:ext cx="2981486" cy="29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0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a:t>
            </a:r>
          </a:p>
        </p:txBody>
      </p:sp>
      <p:sp>
        <p:nvSpPr>
          <p:cNvPr id="6" name="Content Placeholder 5"/>
          <p:cNvSpPr>
            <a:spLocks noGrp="1"/>
          </p:cNvSpPr>
          <p:nvPr>
            <p:ph idx="1"/>
          </p:nvPr>
        </p:nvSpPr>
        <p:spPr>
          <a:xfrm>
            <a:off x="1097280" y="1845733"/>
            <a:ext cx="10058400" cy="4543491"/>
          </a:xfrm>
        </p:spPr>
        <p:txBody>
          <a:bodyPr>
            <a:normAutofit/>
          </a:bodyPr>
          <a:lstStyle/>
          <a:p>
            <a:r>
              <a:rPr lang="en-US" dirty="0"/>
              <a:t>Security Issues</a:t>
            </a:r>
          </a:p>
          <a:p>
            <a:pPr lvl="1"/>
            <a:r>
              <a:rPr lang="en-US" dirty="0"/>
              <a:t>Mail relay hosts can be a popular target</a:t>
            </a:r>
          </a:p>
          <a:p>
            <a:pPr lvl="2"/>
            <a:r>
              <a:rPr lang="en-US" dirty="0"/>
              <a:t>Many relay hosts have connections to both internal and external networks</a:t>
            </a:r>
          </a:p>
          <a:p>
            <a:pPr lvl="1"/>
            <a:r>
              <a:rPr lang="en-US" dirty="0"/>
              <a:t>Scan email before it gets delivered to a users computer</a:t>
            </a:r>
          </a:p>
          <a:p>
            <a:pPr lvl="2"/>
            <a:r>
              <a:rPr lang="en-US" dirty="0"/>
              <a:t>Some files can’t be scanned!</a:t>
            </a:r>
          </a:p>
          <a:p>
            <a:pPr lvl="2"/>
            <a:r>
              <a:rPr lang="en-US" dirty="0"/>
              <a:t>Denial of service attacks</a:t>
            </a:r>
          </a:p>
          <a:p>
            <a:pPr lvl="1"/>
            <a:r>
              <a:rPr lang="en-US" dirty="0"/>
              <a:t>Internal and external servers</a:t>
            </a:r>
          </a:p>
          <a:p>
            <a:pPr lvl="2"/>
            <a:r>
              <a:rPr lang="en-US" dirty="0"/>
              <a:t>External servers handle sending and receiving off-site</a:t>
            </a:r>
          </a:p>
          <a:p>
            <a:pPr lvl="2"/>
            <a:r>
              <a:rPr lang="en-US" dirty="0"/>
              <a:t>Don’t allow external servers to be used as an open relay!</a:t>
            </a:r>
          </a:p>
          <a:p>
            <a:pPr lvl="1"/>
            <a:r>
              <a:rPr lang="en-US" dirty="0"/>
              <a:t>Remote access</a:t>
            </a:r>
          </a:p>
          <a:p>
            <a:pPr lvl="2"/>
            <a:r>
              <a:rPr lang="en-US" dirty="0"/>
              <a:t>VPN</a:t>
            </a:r>
          </a:p>
          <a:p>
            <a:pPr lvl="2"/>
            <a:r>
              <a:rPr lang="en-US" dirty="0"/>
              <a:t>Additional servers for remote access</a:t>
            </a:r>
          </a:p>
          <a:p>
            <a:pPr lvl="1"/>
            <a:r>
              <a:rPr lang="en-US" dirty="0"/>
              <a:t>Segregation of duties</a:t>
            </a:r>
          </a:p>
          <a:p>
            <a:pPr lvl="1"/>
            <a:endParaRPr lang="en-US" dirty="0"/>
          </a:p>
        </p:txBody>
      </p:sp>
      <p:pic>
        <p:nvPicPr>
          <p:cNvPr id="12292" name="Picture 4" descr="https://image.freepik.com/free-icon/email-envelope-outline-shape-with-rounded-corners_318-49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289" y="3271978"/>
            <a:ext cx="2981486" cy="29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1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a:t>
            </a:r>
          </a:p>
        </p:txBody>
      </p:sp>
      <p:sp>
        <p:nvSpPr>
          <p:cNvPr id="6" name="Content Placeholder 5"/>
          <p:cNvSpPr>
            <a:spLocks noGrp="1"/>
          </p:cNvSpPr>
          <p:nvPr>
            <p:ph idx="1"/>
          </p:nvPr>
        </p:nvSpPr>
        <p:spPr>
          <a:xfrm>
            <a:off x="1097280" y="1845733"/>
            <a:ext cx="10058400" cy="4543491"/>
          </a:xfrm>
        </p:spPr>
        <p:txBody>
          <a:bodyPr>
            <a:normAutofit/>
          </a:bodyPr>
          <a:lstStyle/>
          <a:p>
            <a:r>
              <a:rPr lang="en-US" dirty="0"/>
              <a:t>Encryption systems</a:t>
            </a:r>
          </a:p>
          <a:p>
            <a:pPr lvl="1"/>
            <a:r>
              <a:rPr lang="en-US" dirty="0"/>
              <a:t>Encrypt an e-mail message</a:t>
            </a:r>
          </a:p>
          <a:p>
            <a:pPr lvl="1"/>
            <a:r>
              <a:rPr lang="en-US" dirty="0"/>
              <a:t>Provide an encrypted, authenticated location integrated with e-mail</a:t>
            </a:r>
          </a:p>
          <a:p>
            <a:r>
              <a:rPr lang="en-US" dirty="0"/>
              <a:t>Retention Policies</a:t>
            </a:r>
          </a:p>
          <a:p>
            <a:pPr lvl="1"/>
            <a:r>
              <a:rPr lang="en-US" dirty="0"/>
              <a:t>Have a specific retention policy</a:t>
            </a:r>
          </a:p>
          <a:p>
            <a:pPr lvl="1"/>
            <a:r>
              <a:rPr lang="en-US" dirty="0"/>
              <a:t>Might be dictated by government or exchange policy</a:t>
            </a:r>
          </a:p>
          <a:p>
            <a:r>
              <a:rPr lang="en-US" dirty="0"/>
              <a:t>Scalable</a:t>
            </a:r>
          </a:p>
          <a:p>
            <a:pPr lvl="1"/>
            <a:r>
              <a:rPr lang="en-US" dirty="0"/>
              <a:t>Monitor your systems for bottlenecks</a:t>
            </a:r>
          </a:p>
          <a:p>
            <a:pPr lvl="1"/>
            <a:r>
              <a:rPr lang="en-US" dirty="0"/>
              <a:t>Design your system in a fashion that can be scaled relatively easily</a:t>
            </a:r>
          </a:p>
          <a:p>
            <a:r>
              <a:rPr lang="en-US" dirty="0"/>
              <a:t>High-Volume Processing</a:t>
            </a:r>
          </a:p>
          <a:p>
            <a:pPr lvl="1"/>
            <a:r>
              <a:rPr lang="en-US" dirty="0"/>
              <a:t>Mailing lists (distribution lists) should be handled by a server</a:t>
            </a:r>
          </a:p>
          <a:p>
            <a:pPr lvl="1"/>
            <a:r>
              <a:rPr lang="en-US" dirty="0"/>
              <a:t>Dedicated machines for high-volume mailing lists</a:t>
            </a:r>
          </a:p>
        </p:txBody>
      </p:sp>
      <p:pic>
        <p:nvPicPr>
          <p:cNvPr id="12292" name="Picture 4" descr="https://image.freepik.com/free-icon/email-envelope-outline-shape-with-rounded-corners_318-49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289" y="3271978"/>
            <a:ext cx="2981486" cy="29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20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VoIP</a:t>
            </a:r>
          </a:p>
        </p:txBody>
      </p:sp>
      <p:sp>
        <p:nvSpPr>
          <p:cNvPr id="6" name="Content Placeholder 5"/>
          <p:cNvSpPr>
            <a:spLocks noGrp="1"/>
          </p:cNvSpPr>
          <p:nvPr>
            <p:ph idx="1"/>
          </p:nvPr>
        </p:nvSpPr>
        <p:spPr>
          <a:xfrm>
            <a:off x="1097279" y="1845734"/>
            <a:ext cx="10199611" cy="4402666"/>
          </a:xfrm>
        </p:spPr>
        <p:txBody>
          <a:bodyPr>
            <a:normAutofit/>
          </a:bodyPr>
          <a:lstStyle/>
          <a:p>
            <a:r>
              <a:rPr lang="en-US" dirty="0"/>
              <a:t>Voice over IP – The transmission of digitized speech in data packets across one or more networks</a:t>
            </a:r>
          </a:p>
          <a:p>
            <a:r>
              <a:rPr lang="en-US" dirty="0"/>
              <a:t>Overview</a:t>
            </a:r>
          </a:p>
          <a:p>
            <a:pPr lvl="1"/>
            <a:r>
              <a:rPr lang="en-US" dirty="0"/>
              <a:t>Speech is captured from a microphone and converted from analog to digital</a:t>
            </a:r>
          </a:p>
          <a:p>
            <a:pPr lvl="1"/>
            <a:r>
              <a:rPr lang="en-US" dirty="0"/>
              <a:t>Digital information is encoded, compressed, and broken in to packets</a:t>
            </a:r>
          </a:p>
          <a:p>
            <a:pPr lvl="1"/>
            <a:r>
              <a:rPr lang="en-US" dirty="0"/>
              <a:t>Packets are sent across the network to the destination</a:t>
            </a:r>
          </a:p>
          <a:p>
            <a:pPr lvl="1"/>
            <a:r>
              <a:rPr lang="en-US" dirty="0"/>
              <a:t>Packets are decompressed and decoded at the destination</a:t>
            </a:r>
          </a:p>
          <a:p>
            <a:pPr lvl="1"/>
            <a:r>
              <a:rPr lang="en-US" dirty="0"/>
              <a:t>Digital signal is converted to analog for playback</a:t>
            </a:r>
          </a:p>
          <a:p>
            <a:r>
              <a:rPr lang="en-US" dirty="0"/>
              <a:t>VoIP Server – Central communications switch</a:t>
            </a:r>
          </a:p>
          <a:p>
            <a:pPr lvl="1"/>
            <a:r>
              <a:rPr lang="en-US" dirty="0"/>
              <a:t>Directs, mitigates, and controls VoIP communications</a:t>
            </a:r>
          </a:p>
          <a:p>
            <a:pPr lvl="1"/>
            <a:r>
              <a:rPr lang="en-US" dirty="0"/>
              <a:t>Provides ways for end users to interact with the VoIP systems</a:t>
            </a:r>
          </a:p>
          <a:p>
            <a:r>
              <a:rPr lang="en-US" dirty="0"/>
              <a:t>Analog Telephone Adapter</a:t>
            </a:r>
          </a:p>
          <a:p>
            <a:pPr lvl="1"/>
            <a:r>
              <a:rPr lang="en-US" dirty="0"/>
              <a:t>Allows you to connect a standard analog phone to your VoIP network</a:t>
            </a:r>
          </a:p>
        </p:txBody>
      </p:sp>
      <p:pic>
        <p:nvPicPr>
          <p:cNvPr id="2" name="Picture 1"/>
          <p:cNvPicPr>
            <a:picLocks noChangeAspect="1"/>
          </p:cNvPicPr>
          <p:nvPr/>
        </p:nvPicPr>
        <p:blipFill>
          <a:blip r:embed="rId2"/>
          <a:stretch>
            <a:fillRect/>
          </a:stretch>
        </p:blipFill>
        <p:spPr>
          <a:xfrm>
            <a:off x="9148762" y="3357562"/>
            <a:ext cx="2219325" cy="2676525"/>
          </a:xfrm>
          <a:prstGeom prst="rect">
            <a:avLst/>
          </a:prstGeom>
        </p:spPr>
      </p:pic>
    </p:spTree>
    <p:extLst>
      <p:ext uri="{BB962C8B-B14F-4D97-AF65-F5344CB8AC3E}">
        <p14:creationId xmlns:p14="http://schemas.microsoft.com/office/powerpoint/2010/main" val="24111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VoIP</a:t>
            </a:r>
          </a:p>
        </p:txBody>
      </p:sp>
      <p:sp>
        <p:nvSpPr>
          <p:cNvPr id="6" name="Content Placeholder 5"/>
          <p:cNvSpPr>
            <a:spLocks noGrp="1"/>
          </p:cNvSpPr>
          <p:nvPr>
            <p:ph idx="1"/>
          </p:nvPr>
        </p:nvSpPr>
        <p:spPr>
          <a:xfrm>
            <a:off x="1097279" y="1845733"/>
            <a:ext cx="10199611" cy="4355041"/>
          </a:xfrm>
        </p:spPr>
        <p:txBody>
          <a:bodyPr/>
          <a:lstStyle/>
          <a:p>
            <a:r>
              <a:rPr lang="en-US" dirty="0"/>
              <a:t>IP Phones</a:t>
            </a:r>
          </a:p>
          <a:p>
            <a:pPr lvl="1"/>
            <a:r>
              <a:rPr lang="en-US" dirty="0"/>
              <a:t>Hard (physical) phones</a:t>
            </a:r>
          </a:p>
          <a:p>
            <a:pPr lvl="2"/>
            <a:r>
              <a:rPr lang="en-US" dirty="0"/>
              <a:t>Phone has built-in VoIP software, and mimics a traditional analog phone</a:t>
            </a:r>
          </a:p>
          <a:p>
            <a:pPr lvl="2"/>
            <a:r>
              <a:rPr lang="en-US" dirty="0"/>
              <a:t>Cisco 7490G</a:t>
            </a:r>
          </a:p>
          <a:p>
            <a:pPr lvl="2"/>
            <a:r>
              <a:rPr lang="en-US" dirty="0"/>
              <a:t>Consolidates ATA,  software, and analog phone</a:t>
            </a:r>
          </a:p>
          <a:p>
            <a:pPr lvl="2"/>
            <a:r>
              <a:rPr lang="en-US" dirty="0"/>
              <a:t>Built in network switch ports; port configuration/speed</a:t>
            </a:r>
          </a:p>
          <a:p>
            <a:pPr lvl="2"/>
            <a:r>
              <a:rPr lang="en-US" dirty="0"/>
              <a:t>Quality of Service</a:t>
            </a:r>
          </a:p>
          <a:p>
            <a:pPr lvl="1"/>
            <a:r>
              <a:rPr lang="en-US" dirty="0"/>
              <a:t>Soft (virtual) phones</a:t>
            </a:r>
          </a:p>
          <a:p>
            <a:pPr lvl="2"/>
            <a:r>
              <a:rPr lang="en-US" dirty="0"/>
              <a:t>Software on a device that emulates phone calling functions</a:t>
            </a:r>
          </a:p>
          <a:p>
            <a:pPr lvl="2"/>
            <a:r>
              <a:rPr lang="en-US" dirty="0"/>
              <a:t>Software can be on a PC, smart phone, tablet, etc.</a:t>
            </a:r>
          </a:p>
          <a:p>
            <a:pPr lvl="2"/>
            <a:r>
              <a:rPr lang="en-US" dirty="0"/>
              <a:t>Can be great for international travel!</a:t>
            </a:r>
          </a:p>
          <a:p>
            <a:pPr lvl="1"/>
            <a:r>
              <a:rPr lang="en-US" dirty="0"/>
              <a:t>Traditional phones with ATA devices</a:t>
            </a:r>
          </a:p>
          <a:p>
            <a:pPr lvl="2"/>
            <a:r>
              <a:rPr lang="en-US" dirty="0" err="1"/>
              <a:t>MagicJack</a:t>
            </a:r>
            <a:r>
              <a:rPr lang="en-US" dirty="0"/>
              <a:t>, </a:t>
            </a:r>
            <a:r>
              <a:rPr lang="en-US" dirty="0" err="1"/>
              <a:t>ObiHai</a:t>
            </a:r>
            <a:r>
              <a:rPr lang="en-US" dirty="0"/>
              <a:t>, etc.</a:t>
            </a:r>
          </a:p>
          <a:p>
            <a:pPr lvl="2"/>
            <a:r>
              <a:rPr lang="en-US" dirty="0"/>
              <a:t>Home use</a:t>
            </a:r>
          </a:p>
          <a:p>
            <a:pPr lvl="2"/>
            <a:r>
              <a:rPr lang="en-US" dirty="0"/>
              <a:t>Free home phone?!</a:t>
            </a:r>
          </a:p>
          <a:p>
            <a:pPr lvl="2"/>
            <a:endParaRPr lang="en-US" dirty="0"/>
          </a:p>
        </p:txBody>
      </p:sp>
      <p:pic>
        <p:nvPicPr>
          <p:cNvPr id="7" name="Picture 6"/>
          <p:cNvPicPr>
            <a:picLocks noChangeAspect="1"/>
          </p:cNvPicPr>
          <p:nvPr/>
        </p:nvPicPr>
        <p:blipFill>
          <a:blip r:embed="rId2"/>
          <a:stretch>
            <a:fillRect/>
          </a:stretch>
        </p:blipFill>
        <p:spPr>
          <a:xfrm>
            <a:off x="9148762" y="3357562"/>
            <a:ext cx="2219325" cy="2676525"/>
          </a:xfrm>
          <a:prstGeom prst="rect">
            <a:avLst/>
          </a:prstGeom>
        </p:spPr>
      </p:pic>
    </p:spTree>
    <p:extLst>
      <p:ext uri="{BB962C8B-B14F-4D97-AF65-F5344CB8AC3E}">
        <p14:creationId xmlns:p14="http://schemas.microsoft.com/office/powerpoint/2010/main" val="214008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8B5-1E24-C745-92E6-FC28713EAC11}"/>
              </a:ext>
            </a:extLst>
          </p:cNvPr>
          <p:cNvSpPr>
            <a:spLocks noGrp="1"/>
          </p:cNvSpPr>
          <p:nvPr>
            <p:ph type="title"/>
          </p:nvPr>
        </p:nvSpPr>
        <p:spPr/>
        <p:txBody>
          <a:bodyPr/>
          <a:lstStyle/>
          <a:p>
            <a:r>
              <a:rPr lang="en-US" dirty="0"/>
              <a:t>Projects</a:t>
            </a:r>
          </a:p>
        </p:txBody>
      </p:sp>
      <p:sp>
        <p:nvSpPr>
          <p:cNvPr id="3" name="Content Placeholder 2">
            <a:extLst>
              <a:ext uri="{FF2B5EF4-FFF2-40B4-BE49-F238E27FC236}">
                <a16:creationId xmlns:a16="http://schemas.microsoft.com/office/drawing/2014/main" id="{77F0677B-400C-1D4D-90E0-D42C7B203B27}"/>
              </a:ext>
            </a:extLst>
          </p:cNvPr>
          <p:cNvSpPr>
            <a:spLocks noGrp="1"/>
          </p:cNvSpPr>
          <p:nvPr>
            <p:ph idx="1"/>
          </p:nvPr>
        </p:nvSpPr>
        <p:spPr>
          <a:xfrm>
            <a:off x="1097280" y="1845733"/>
            <a:ext cx="10058400" cy="4733487"/>
          </a:xfrm>
        </p:spPr>
        <p:txBody>
          <a:bodyPr>
            <a:normAutofit/>
          </a:bodyPr>
          <a:lstStyle/>
          <a:p>
            <a:r>
              <a:rPr lang="en-US" dirty="0"/>
              <a:t>Provide a report and presentation on a specific topic</a:t>
            </a:r>
          </a:p>
          <a:p>
            <a:pPr lvl="1"/>
            <a:r>
              <a:rPr lang="en-US" dirty="0"/>
              <a:t>Walk through what the service does, what you installed, why you picked it, why we need it</a:t>
            </a:r>
          </a:p>
          <a:p>
            <a:pPr lvl="1"/>
            <a:r>
              <a:rPr lang="en-US" dirty="0"/>
              <a:t>Do a deep dive on the topic and implement tools on your Linux VM or in the cloud (if applicable)</a:t>
            </a:r>
          </a:p>
          <a:p>
            <a:pPr lvl="2"/>
            <a:r>
              <a:rPr lang="en-US" dirty="0"/>
              <a:t>Cloud, git, cli interfaces, infrastructure as code…</a:t>
            </a:r>
          </a:p>
          <a:p>
            <a:r>
              <a:rPr lang="en-US" dirty="0"/>
              <a:t>Presentation</a:t>
            </a:r>
          </a:p>
          <a:p>
            <a:pPr lvl="1"/>
            <a:r>
              <a:rPr lang="en-US" dirty="0"/>
              <a:t>5-10 minute discussion of topic, each team member must present a portion</a:t>
            </a:r>
          </a:p>
          <a:p>
            <a:pPr lvl="1"/>
            <a:r>
              <a:rPr lang="en-US" dirty="0"/>
              <a:t>History of topic, who first implemented it, what it does, why it is necessary…</a:t>
            </a:r>
          </a:p>
          <a:p>
            <a:pPr lvl="1"/>
            <a:r>
              <a:rPr lang="en-US" dirty="0"/>
              <a:t>Basic implementation – How did you install?</a:t>
            </a:r>
          </a:p>
          <a:p>
            <a:pPr lvl="2"/>
            <a:r>
              <a:rPr lang="en-US" dirty="0"/>
              <a:t>Walkthrough and documentation of steps that can be given to a junior admin!</a:t>
            </a:r>
          </a:p>
          <a:p>
            <a:pPr lvl="2"/>
            <a:r>
              <a:rPr lang="en-US" dirty="0"/>
              <a:t>PowerPoint or another presentation showing steps with pictures will help!</a:t>
            </a:r>
          </a:p>
          <a:p>
            <a:pPr lvl="2"/>
            <a:r>
              <a:rPr lang="en-US" dirty="0"/>
              <a:t>Live examples where possible!</a:t>
            </a:r>
          </a:p>
          <a:p>
            <a:r>
              <a:rPr lang="en-US" dirty="0"/>
              <a:t>Report and Assessment</a:t>
            </a:r>
          </a:p>
          <a:p>
            <a:pPr lvl="1"/>
            <a:r>
              <a:rPr lang="en-US" dirty="0"/>
              <a:t>Documentation, description of services, implementation guide, etc.</a:t>
            </a:r>
          </a:p>
          <a:p>
            <a:endParaRPr lang="en-US" dirty="0"/>
          </a:p>
        </p:txBody>
      </p:sp>
      <p:sp>
        <p:nvSpPr>
          <p:cNvPr id="6" name="Rectangle 5">
            <a:extLst>
              <a:ext uri="{FF2B5EF4-FFF2-40B4-BE49-F238E27FC236}">
                <a16:creationId xmlns:a16="http://schemas.microsoft.com/office/drawing/2014/main" id="{37874D95-80F4-414B-8495-DB0228262399}"/>
              </a:ext>
            </a:extLst>
          </p:cNvPr>
          <p:cNvSpPr/>
          <p:nvPr/>
        </p:nvSpPr>
        <p:spPr>
          <a:xfrm rot="21344641">
            <a:off x="8141788" y="4907669"/>
            <a:ext cx="3797763" cy="1077218"/>
          </a:xfrm>
          <a:prstGeom prst="rect">
            <a:avLst/>
          </a:prstGeom>
          <a:noFill/>
        </p:spPr>
        <p:txBody>
          <a:bodyPr wrap="square" lIns="91440" tIns="45720" rIns="91440" bIns="45720">
            <a:spAutoFit/>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Report info under Week 3!</a:t>
            </a:r>
          </a:p>
        </p:txBody>
      </p:sp>
    </p:spTree>
    <p:extLst>
      <p:ext uri="{BB962C8B-B14F-4D97-AF65-F5344CB8AC3E}">
        <p14:creationId xmlns:p14="http://schemas.microsoft.com/office/powerpoint/2010/main" val="139485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VoIP</a:t>
            </a:r>
          </a:p>
        </p:txBody>
      </p:sp>
      <p:sp>
        <p:nvSpPr>
          <p:cNvPr id="6" name="Content Placeholder 5"/>
          <p:cNvSpPr>
            <a:spLocks noGrp="1"/>
          </p:cNvSpPr>
          <p:nvPr>
            <p:ph idx="1"/>
          </p:nvPr>
        </p:nvSpPr>
        <p:spPr>
          <a:xfrm>
            <a:off x="1097279" y="1845733"/>
            <a:ext cx="10199611" cy="4516967"/>
          </a:xfrm>
        </p:spPr>
        <p:txBody>
          <a:bodyPr>
            <a:normAutofit/>
          </a:bodyPr>
          <a:lstStyle/>
          <a:p>
            <a:r>
              <a:rPr lang="en-US" dirty="0"/>
              <a:t>VoIP Protocols</a:t>
            </a:r>
          </a:p>
          <a:p>
            <a:pPr lvl="1"/>
            <a:r>
              <a:rPr lang="en-US" dirty="0"/>
              <a:t>A typical VoIP connection involves a series of handshakes between endpoints, called signaling</a:t>
            </a:r>
          </a:p>
          <a:p>
            <a:pPr lvl="1"/>
            <a:r>
              <a:rPr lang="en-US" dirty="0"/>
              <a:t>Endpoints maintain two persistent media streams (full duplex)</a:t>
            </a:r>
          </a:p>
          <a:p>
            <a:pPr lvl="1"/>
            <a:r>
              <a:rPr lang="en-US" dirty="0"/>
              <a:t>Custom protocols are created to handle the exchange</a:t>
            </a:r>
          </a:p>
          <a:p>
            <a:pPr lvl="1"/>
            <a:r>
              <a:rPr lang="en-US" dirty="0"/>
              <a:t>Signaling protocols</a:t>
            </a:r>
          </a:p>
          <a:p>
            <a:pPr lvl="2"/>
            <a:r>
              <a:rPr lang="en-US" dirty="0"/>
              <a:t>Control the creation, change, and removal of a conversation</a:t>
            </a:r>
          </a:p>
          <a:p>
            <a:pPr lvl="2"/>
            <a:r>
              <a:rPr lang="en-US" dirty="0"/>
              <a:t>Focus on multiple aspects of the conversation</a:t>
            </a:r>
          </a:p>
          <a:p>
            <a:pPr lvl="3"/>
            <a:r>
              <a:rPr lang="en-US" dirty="0"/>
              <a:t>Verifying the identities of the involved parties</a:t>
            </a:r>
          </a:p>
          <a:p>
            <a:pPr lvl="3"/>
            <a:r>
              <a:rPr lang="en-US" dirty="0"/>
              <a:t>Ensuring proper usage and authorization</a:t>
            </a:r>
          </a:p>
          <a:p>
            <a:pPr lvl="3"/>
            <a:r>
              <a:rPr lang="en-US" dirty="0"/>
              <a:t>Advertising capabilities</a:t>
            </a:r>
          </a:p>
          <a:p>
            <a:pPr lvl="2"/>
            <a:r>
              <a:rPr lang="en-US" dirty="0"/>
              <a:t>H.323, MGCP, Session Initiation Protocol (SIP), SCCP aka Skinny, XMPP</a:t>
            </a:r>
          </a:p>
          <a:p>
            <a:pPr lvl="1"/>
            <a:r>
              <a:rPr lang="en-US" dirty="0"/>
              <a:t>Media protocols</a:t>
            </a:r>
          </a:p>
          <a:p>
            <a:pPr lvl="2"/>
            <a:r>
              <a:rPr lang="en-US" dirty="0"/>
              <a:t>Transport multimedia data over IP networks</a:t>
            </a:r>
          </a:p>
          <a:p>
            <a:pPr lvl="2"/>
            <a:r>
              <a:rPr lang="en-US" dirty="0"/>
              <a:t>RTP, RTCP (RFC 3550!)</a:t>
            </a:r>
          </a:p>
          <a:p>
            <a:pPr lvl="2"/>
            <a:r>
              <a:rPr lang="en-US" dirty="0"/>
              <a:t>Carry data streams with connectionless UDP packets, designed to be independent of underlying layers</a:t>
            </a:r>
          </a:p>
        </p:txBody>
      </p:sp>
      <p:pic>
        <p:nvPicPr>
          <p:cNvPr id="7" name="Picture 6"/>
          <p:cNvPicPr>
            <a:picLocks noChangeAspect="1"/>
          </p:cNvPicPr>
          <p:nvPr/>
        </p:nvPicPr>
        <p:blipFill>
          <a:blip r:embed="rId2"/>
          <a:stretch>
            <a:fillRect/>
          </a:stretch>
        </p:blipFill>
        <p:spPr>
          <a:xfrm>
            <a:off x="9148762" y="3357562"/>
            <a:ext cx="2219325" cy="2676525"/>
          </a:xfrm>
          <a:prstGeom prst="rect">
            <a:avLst/>
          </a:prstGeom>
        </p:spPr>
      </p:pic>
    </p:spTree>
    <p:extLst>
      <p:ext uri="{BB962C8B-B14F-4D97-AF65-F5344CB8AC3E}">
        <p14:creationId xmlns:p14="http://schemas.microsoft.com/office/powerpoint/2010/main" val="2525522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VoIP</a:t>
            </a:r>
          </a:p>
        </p:txBody>
      </p:sp>
      <p:sp>
        <p:nvSpPr>
          <p:cNvPr id="6" name="Content Placeholder 5"/>
          <p:cNvSpPr>
            <a:spLocks noGrp="1"/>
          </p:cNvSpPr>
          <p:nvPr>
            <p:ph idx="1"/>
          </p:nvPr>
        </p:nvSpPr>
        <p:spPr>
          <a:xfrm>
            <a:off x="1097279" y="1845733"/>
            <a:ext cx="10199611" cy="4555067"/>
          </a:xfrm>
        </p:spPr>
        <p:txBody>
          <a:bodyPr>
            <a:normAutofit/>
          </a:bodyPr>
          <a:lstStyle/>
          <a:p>
            <a:r>
              <a:rPr lang="en-US" dirty="0"/>
              <a:t>VoIP Protocols</a:t>
            </a:r>
          </a:p>
          <a:p>
            <a:pPr lvl="1"/>
            <a:r>
              <a:rPr lang="en-US" dirty="0"/>
              <a:t>Codecs (coder-decoder)</a:t>
            </a:r>
          </a:p>
          <a:p>
            <a:pPr lvl="2"/>
            <a:r>
              <a:rPr lang="en-US" dirty="0"/>
              <a:t>Instructions used to convert analog signals to &amp; from digital signals</a:t>
            </a:r>
          </a:p>
          <a:p>
            <a:pPr lvl="2"/>
            <a:r>
              <a:rPr lang="en-US" dirty="0"/>
              <a:t>Sound/video quality, bandwidth, requirements</a:t>
            </a:r>
          </a:p>
          <a:p>
            <a:pPr lvl="2"/>
            <a:r>
              <a:rPr lang="en-US" dirty="0"/>
              <a:t>G.711, G.722, G.723.1, GSM, </a:t>
            </a:r>
            <a:r>
              <a:rPr lang="en-US" dirty="0" err="1"/>
              <a:t>iLBC</a:t>
            </a:r>
            <a:r>
              <a:rPr lang="en-US" dirty="0"/>
              <a:t>, </a:t>
            </a:r>
            <a:r>
              <a:rPr lang="en-US" dirty="0" err="1"/>
              <a:t>Speex</a:t>
            </a:r>
            <a:endParaRPr lang="en-US" dirty="0"/>
          </a:p>
          <a:p>
            <a:r>
              <a:rPr lang="en-US" dirty="0"/>
              <a:t>VoIP Implementations</a:t>
            </a:r>
          </a:p>
          <a:p>
            <a:pPr lvl="1"/>
            <a:r>
              <a:rPr lang="en-US" dirty="0"/>
              <a:t>Replace Private Branch Exchanges (PBX)</a:t>
            </a:r>
          </a:p>
          <a:p>
            <a:pPr lvl="2"/>
            <a:r>
              <a:rPr lang="en-US" dirty="0"/>
              <a:t>Asterisk – Community software for building VoIP PBX Replacements</a:t>
            </a:r>
          </a:p>
          <a:p>
            <a:pPr lvl="3"/>
            <a:r>
              <a:rPr lang="en-US" dirty="0"/>
              <a:t>Create powerful, programmable VoIP systems with many features at a low cost</a:t>
            </a:r>
          </a:p>
          <a:p>
            <a:pPr lvl="4"/>
            <a:r>
              <a:rPr lang="en-US" dirty="0"/>
              <a:t>Voicemail, call waiting, conference calling, automatic call distribution, etc.</a:t>
            </a:r>
          </a:p>
          <a:p>
            <a:pPr lvl="1"/>
            <a:r>
              <a:rPr lang="en-US" dirty="0"/>
              <a:t>Public Switched Telephone Network (PSTN)</a:t>
            </a:r>
          </a:p>
          <a:p>
            <a:pPr lvl="2"/>
            <a:r>
              <a:rPr lang="en-US" dirty="0"/>
              <a:t>Plain Old Telephone Service (POTS)</a:t>
            </a:r>
          </a:p>
          <a:p>
            <a:r>
              <a:rPr lang="en-US" dirty="0"/>
              <a:t>Virtual Telephony?!</a:t>
            </a:r>
          </a:p>
          <a:p>
            <a:pPr lvl="1"/>
            <a:r>
              <a:rPr lang="en-US" dirty="0"/>
              <a:t>Don’t forget about network, port, or firewall requirements!</a:t>
            </a:r>
          </a:p>
        </p:txBody>
      </p:sp>
      <p:pic>
        <p:nvPicPr>
          <p:cNvPr id="7" name="Picture 6"/>
          <p:cNvPicPr>
            <a:picLocks noChangeAspect="1"/>
          </p:cNvPicPr>
          <p:nvPr/>
        </p:nvPicPr>
        <p:blipFill>
          <a:blip r:embed="rId2"/>
          <a:stretch>
            <a:fillRect/>
          </a:stretch>
        </p:blipFill>
        <p:spPr>
          <a:xfrm>
            <a:off x="9148762" y="3357562"/>
            <a:ext cx="2219325" cy="2676525"/>
          </a:xfrm>
          <a:prstGeom prst="rect">
            <a:avLst/>
          </a:prstGeom>
        </p:spPr>
      </p:pic>
      <p:sp>
        <p:nvSpPr>
          <p:cNvPr id="2" name="Rectangle 1"/>
          <p:cNvSpPr/>
          <p:nvPr/>
        </p:nvSpPr>
        <p:spPr>
          <a:xfrm rot="923613">
            <a:off x="7423930" y="2206019"/>
            <a:ext cx="2674130" cy="1569660"/>
          </a:xfrm>
          <a:prstGeom prst="rect">
            <a:avLst/>
          </a:prstGeom>
          <a:noFill/>
        </p:spPr>
        <p:txBody>
          <a:bodyPr wrap="none" lIns="91440" tIns="45720" rIns="91440" bIns="45720">
            <a:spAutoFit/>
          </a:bodyPr>
          <a:lstStyle/>
          <a:p>
            <a:pPr algn="ctr"/>
            <a:r>
              <a:rPr lang="en-US" sz="9600" b="1" cap="none" spc="0" dirty="0" err="1">
                <a:ln w="22225">
                  <a:solidFill>
                    <a:schemeClr val="accent2"/>
                  </a:solidFill>
                  <a:prstDash val="solid"/>
                </a:ln>
                <a:solidFill>
                  <a:schemeClr val="accent2">
                    <a:lumMod val="40000"/>
                    <a:lumOff val="60000"/>
                  </a:schemeClr>
                </a:solidFill>
                <a:effectLst/>
              </a:rPr>
              <a:t>QoS</a:t>
            </a:r>
            <a:r>
              <a:rPr lang="en-US" sz="96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572386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p:txBody>
          <a:bodyPr/>
          <a:lstStyle/>
          <a:p>
            <a:r>
              <a:rPr lang="en-US" dirty="0"/>
              <a:t>The Linux kernel packet filter and firewall tools is called </a:t>
            </a:r>
            <a:r>
              <a:rPr lang="en-US" dirty="0" err="1"/>
              <a:t>Netfilter</a:t>
            </a:r>
            <a:endParaRPr lang="en-US" dirty="0"/>
          </a:p>
          <a:p>
            <a:r>
              <a:rPr lang="en-US" dirty="0" err="1"/>
              <a:t>Netfilter</a:t>
            </a:r>
            <a:r>
              <a:rPr lang="en-US" dirty="0"/>
              <a:t> maintains a list of rules, specifying how packets on an interface should flow</a:t>
            </a:r>
          </a:p>
          <a:p>
            <a:r>
              <a:rPr lang="en-US" dirty="0"/>
              <a:t>Various tools are used to configure </a:t>
            </a:r>
            <a:r>
              <a:rPr lang="en-US" dirty="0" err="1"/>
              <a:t>Netfilter</a:t>
            </a:r>
            <a:endParaRPr lang="en-US" dirty="0"/>
          </a:p>
          <a:p>
            <a:pPr lvl="1"/>
            <a:r>
              <a:rPr lang="en-US" dirty="0" err="1"/>
              <a:t>iptables</a:t>
            </a:r>
            <a:r>
              <a:rPr lang="en-US" dirty="0"/>
              <a:t> – ipv4 packet management</a:t>
            </a:r>
          </a:p>
          <a:p>
            <a:pPr lvl="2"/>
            <a:r>
              <a:rPr lang="en-US" dirty="0"/>
              <a:t>Most common Linux firewall implementation</a:t>
            </a:r>
          </a:p>
          <a:p>
            <a:pPr lvl="1"/>
            <a:r>
              <a:rPr lang="en-US" dirty="0"/>
              <a:t>ip6tables – ipv6 packet management</a:t>
            </a:r>
          </a:p>
          <a:p>
            <a:pPr lvl="1"/>
            <a:r>
              <a:rPr lang="en-US" dirty="0" err="1"/>
              <a:t>nftables</a:t>
            </a:r>
            <a:r>
              <a:rPr lang="en-US" dirty="0"/>
              <a:t> – newer, faster replacement for </a:t>
            </a:r>
            <a:r>
              <a:rPr lang="en-US" dirty="0" err="1"/>
              <a:t>iptables</a:t>
            </a:r>
            <a:endParaRPr lang="en-US" dirty="0"/>
          </a:p>
          <a:p>
            <a:pPr lvl="2"/>
            <a:r>
              <a:rPr lang="en-US" dirty="0" err="1"/>
              <a:t>nft</a:t>
            </a:r>
            <a:r>
              <a:rPr lang="en-US" dirty="0"/>
              <a:t> command</a:t>
            </a:r>
          </a:p>
          <a:p>
            <a:pPr lvl="1"/>
            <a:r>
              <a:rPr lang="en-US" dirty="0" err="1"/>
              <a:t>arptables</a:t>
            </a:r>
            <a:r>
              <a:rPr lang="en-US" dirty="0"/>
              <a:t> – filter traffic based on ARP information (MAC address)</a:t>
            </a:r>
          </a:p>
          <a:p>
            <a:pPr lvl="1"/>
            <a:r>
              <a:rPr lang="en-US" dirty="0" err="1"/>
              <a:t>firewalld</a:t>
            </a:r>
            <a:r>
              <a:rPr lang="en-US" dirty="0"/>
              <a:t> – RHEL7/CentOS7 dynamic firewall manager</a:t>
            </a:r>
          </a:p>
          <a:p>
            <a:pPr lvl="2"/>
            <a:r>
              <a:rPr lang="en-US" dirty="0"/>
              <a:t>firewall-</a:t>
            </a:r>
            <a:r>
              <a:rPr lang="en-US" dirty="0" err="1"/>
              <a:t>cmd</a:t>
            </a:r>
            <a:r>
              <a:rPr lang="en-US" dirty="0"/>
              <a:t> – User-space </a:t>
            </a:r>
            <a:r>
              <a:rPr lang="en-US" dirty="0" err="1"/>
              <a:t>iptables</a:t>
            </a:r>
            <a:r>
              <a:rPr lang="en-US" dirty="0"/>
              <a:t> tool</a:t>
            </a:r>
          </a:p>
          <a:p>
            <a:pPr lvl="2"/>
            <a:r>
              <a:rPr lang="en-US" dirty="0"/>
              <a:t>Allows for dynamic modifications without connection interruptions</a:t>
            </a:r>
          </a:p>
          <a:p>
            <a:endParaRPr lang="en-US" dirty="0"/>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51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p:txBody>
          <a:bodyPr/>
          <a:lstStyle/>
          <a:p>
            <a:r>
              <a:rPr lang="en-US" dirty="0" err="1"/>
              <a:t>Netfilter</a:t>
            </a:r>
            <a:r>
              <a:rPr lang="en-US" dirty="0"/>
              <a:t> breaks the tasks into several distinct tables for certain operations</a:t>
            </a:r>
          </a:p>
          <a:p>
            <a:pPr lvl="1"/>
            <a:r>
              <a:rPr lang="en-US" dirty="0"/>
              <a:t>Network Address Translation (NAT) table – changing IP source or destination addresses, </a:t>
            </a:r>
            <a:br>
              <a:rPr lang="en-US" dirty="0"/>
            </a:br>
            <a:r>
              <a:rPr lang="en-US" dirty="0"/>
              <a:t>and maintaining a list of the current connections</a:t>
            </a:r>
          </a:p>
          <a:p>
            <a:pPr lvl="1"/>
            <a:r>
              <a:rPr lang="en-US" dirty="0"/>
              <a:t>Mangle table – Alters or marks tables, such as </a:t>
            </a:r>
            <a:r>
              <a:rPr lang="en-US" dirty="0" err="1"/>
              <a:t>QoS</a:t>
            </a:r>
            <a:r>
              <a:rPr lang="en-US" dirty="0"/>
              <a:t> packet marking</a:t>
            </a:r>
          </a:p>
          <a:p>
            <a:pPr lvl="1"/>
            <a:r>
              <a:rPr lang="en-US" dirty="0"/>
              <a:t>Raw table – Mainly used for marking packets not to be handled</a:t>
            </a:r>
            <a:br>
              <a:rPr lang="en-US" dirty="0"/>
            </a:br>
            <a:r>
              <a:rPr lang="en-US" dirty="0"/>
              <a:t>by the connection tracking system</a:t>
            </a:r>
          </a:p>
          <a:p>
            <a:pPr lvl="1"/>
            <a:r>
              <a:rPr lang="en-US" dirty="0"/>
              <a:t>Security table – Used for managing MAC rules</a:t>
            </a:r>
          </a:p>
          <a:p>
            <a:pPr lvl="1"/>
            <a:r>
              <a:rPr lang="en-US" dirty="0"/>
              <a:t>Filter table – Used for applying rules to packets, specifying what</a:t>
            </a:r>
            <a:br>
              <a:rPr lang="en-US" dirty="0"/>
            </a:br>
            <a:r>
              <a:rPr lang="en-US" dirty="0"/>
              <a:t>packets, protocols, header information, are allowed, and much more</a:t>
            </a:r>
          </a:p>
          <a:p>
            <a:pPr lvl="2"/>
            <a:r>
              <a:rPr lang="en-US" dirty="0"/>
              <a:t>Allow TCP port 22, Limit incoming ping requests to 1 per second, logging, etc.</a:t>
            </a:r>
          </a:p>
          <a:p>
            <a:pPr lvl="1"/>
            <a:r>
              <a:rPr lang="en-US" dirty="0"/>
              <a:t>Create chains within filters</a:t>
            </a:r>
          </a:p>
          <a:p>
            <a:pPr lvl="2"/>
            <a:r>
              <a:rPr lang="en-US" dirty="0"/>
              <a:t>Execute the set of rules in one chain before another set of rules</a:t>
            </a:r>
          </a:p>
          <a:p>
            <a:pPr lvl="2"/>
            <a:r>
              <a:rPr lang="en-US" dirty="0"/>
              <a:t>Block known invalid traffic before accepting authorized traffic</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23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a:xfrm>
            <a:off x="1097280" y="1845734"/>
            <a:ext cx="10058400" cy="4337684"/>
          </a:xfrm>
        </p:spPr>
        <p:txBody>
          <a:bodyPr/>
          <a:lstStyle/>
          <a:p>
            <a:r>
              <a:rPr lang="en-US" dirty="0"/>
              <a:t>Network Area Translation (NAT) is used to hide hosts on either side of the firewall</a:t>
            </a:r>
          </a:p>
          <a:p>
            <a:pPr lvl="1"/>
            <a:r>
              <a:rPr lang="en-US" dirty="0"/>
              <a:t>Source NAT (SNAT) – Changes the source IP address and port of a packet, to appear to come from another, authorized, location.</a:t>
            </a:r>
          </a:p>
          <a:p>
            <a:pPr lvl="2"/>
            <a:r>
              <a:rPr lang="en-US" dirty="0"/>
              <a:t>When a private network needs to use a single public IP</a:t>
            </a:r>
          </a:p>
          <a:p>
            <a:pPr lvl="2"/>
            <a:r>
              <a:rPr lang="en-US" dirty="0"/>
              <a:t>Requires knowledge of public IP address</a:t>
            </a:r>
          </a:p>
          <a:p>
            <a:pPr lvl="3"/>
            <a:r>
              <a:rPr lang="en-US" dirty="0"/>
              <a:t>DHCP should use masquerading instead</a:t>
            </a:r>
          </a:p>
          <a:p>
            <a:pPr lvl="1"/>
            <a:r>
              <a:rPr lang="en-US" dirty="0"/>
              <a:t>Destination NAT (DNAT) – Changes the destination IP address and</a:t>
            </a:r>
            <a:br>
              <a:rPr lang="en-US" dirty="0"/>
            </a:br>
            <a:r>
              <a:rPr lang="en-US" dirty="0"/>
              <a:t>port of a packet, directing the packet to a different location</a:t>
            </a:r>
          </a:p>
          <a:p>
            <a:pPr lvl="2"/>
            <a:r>
              <a:rPr lang="en-US" dirty="0"/>
              <a:t>Map external IP address to internal IP addresses</a:t>
            </a:r>
          </a:p>
          <a:p>
            <a:pPr lvl="2"/>
            <a:r>
              <a:rPr lang="en-US" dirty="0"/>
              <a:t>Maintain a DMZ</a:t>
            </a:r>
          </a:p>
          <a:p>
            <a:pPr lvl="2"/>
            <a:r>
              <a:rPr lang="en-US" dirty="0"/>
              <a:t>Manage multiple IP’s from a single host (choke point)</a:t>
            </a:r>
          </a:p>
          <a:p>
            <a:pPr lvl="1"/>
            <a:r>
              <a:rPr lang="en-US" dirty="0"/>
              <a:t>Masquerading – A special type of SNAT, used when the public IP</a:t>
            </a:r>
            <a:br>
              <a:rPr lang="en-US" dirty="0"/>
            </a:br>
            <a:r>
              <a:rPr lang="en-US" dirty="0"/>
              <a:t>address is configured via DHCP</a:t>
            </a:r>
          </a:p>
          <a:p>
            <a:pPr lvl="2"/>
            <a:r>
              <a:rPr lang="en-US" dirty="0"/>
              <a:t>SOHO Router</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65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a:xfrm>
            <a:off x="1097280" y="1845734"/>
            <a:ext cx="10058400" cy="4337684"/>
          </a:xfrm>
        </p:spPr>
        <p:txBody>
          <a:bodyPr/>
          <a:lstStyle/>
          <a:p>
            <a:r>
              <a:rPr lang="en-US" dirty="0"/>
              <a:t>Source &amp; Destination NAT Example</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technet.sec.s-msft.com/dynimg/IC2661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30" y="3079538"/>
            <a:ext cx="6737980" cy="18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a:xfrm>
            <a:off x="1097280" y="1845734"/>
            <a:ext cx="10058400" cy="4337684"/>
          </a:xfrm>
        </p:spPr>
        <p:txBody>
          <a:bodyPr/>
          <a:lstStyle/>
          <a:p>
            <a:r>
              <a:rPr lang="en-US" dirty="0"/>
              <a:t>Source NAT Example</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996491" y="1771438"/>
            <a:ext cx="3994983" cy="4486275"/>
          </a:xfrm>
          <a:prstGeom prst="rect">
            <a:avLst/>
          </a:prstGeom>
        </p:spPr>
      </p:pic>
      <p:sp>
        <p:nvSpPr>
          <p:cNvPr id="7" name="Rectangle 6"/>
          <p:cNvSpPr/>
          <p:nvPr/>
        </p:nvSpPr>
        <p:spPr>
          <a:xfrm rot="21004948">
            <a:off x="194310" y="4300614"/>
            <a:ext cx="4460324" cy="1569660"/>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The NAT engine </a:t>
            </a:r>
            <a:br>
              <a:rPr lang="en-US" sz="3200" b="1" cap="none" spc="0" dirty="0">
                <a:ln w="22225">
                  <a:solidFill>
                    <a:schemeClr val="accent2"/>
                  </a:solidFill>
                  <a:prstDash val="solid"/>
                </a:ln>
                <a:solidFill>
                  <a:schemeClr val="accent2">
                    <a:lumMod val="40000"/>
                    <a:lumOff val="60000"/>
                  </a:schemeClr>
                </a:solidFill>
                <a:effectLst/>
              </a:rPr>
            </a:br>
            <a:r>
              <a:rPr lang="en-US" sz="3200" b="1" cap="none" spc="0" dirty="0">
                <a:ln w="22225">
                  <a:solidFill>
                    <a:schemeClr val="accent2"/>
                  </a:solidFill>
                  <a:prstDash val="solid"/>
                </a:ln>
                <a:solidFill>
                  <a:schemeClr val="accent2">
                    <a:lumMod val="40000"/>
                    <a:lumOff val="60000"/>
                  </a:schemeClr>
                </a:solidFill>
                <a:effectLst/>
              </a:rPr>
              <a:t>maintains a list of </a:t>
            </a:r>
            <a:br>
              <a:rPr lang="en-US" sz="3200" b="1" cap="none" spc="0" dirty="0">
                <a:ln w="22225">
                  <a:solidFill>
                    <a:schemeClr val="accent2"/>
                  </a:solidFill>
                  <a:prstDash val="solid"/>
                </a:ln>
                <a:solidFill>
                  <a:schemeClr val="accent2">
                    <a:lumMod val="40000"/>
                    <a:lumOff val="60000"/>
                  </a:schemeClr>
                </a:solidFill>
                <a:effectLst/>
              </a:rPr>
            </a:br>
            <a:r>
              <a:rPr lang="en-US" sz="3200" b="1" cap="none" spc="0" dirty="0">
                <a:ln w="22225">
                  <a:solidFill>
                    <a:schemeClr val="accent2"/>
                  </a:solidFill>
                  <a:prstDash val="solid"/>
                </a:ln>
                <a:solidFill>
                  <a:schemeClr val="accent2">
                    <a:lumMod val="40000"/>
                    <a:lumOff val="60000"/>
                  </a:schemeClr>
                </a:solidFill>
                <a:effectLst/>
              </a:rPr>
              <a:t>server-client connections</a:t>
            </a:r>
          </a:p>
        </p:txBody>
      </p:sp>
      <p:sp>
        <p:nvSpPr>
          <p:cNvPr id="4" name="Rectangle 3"/>
          <p:cNvSpPr/>
          <p:nvPr/>
        </p:nvSpPr>
        <p:spPr>
          <a:xfrm>
            <a:off x="5671457" y="2884714"/>
            <a:ext cx="1937657" cy="6204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64629" y="4615543"/>
            <a:ext cx="1709057" cy="5225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780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a:xfrm>
            <a:off x="1097280" y="1845734"/>
            <a:ext cx="10058400" cy="4337684"/>
          </a:xfrm>
        </p:spPr>
        <p:txBody>
          <a:bodyPr/>
          <a:lstStyle/>
          <a:p>
            <a:r>
              <a:rPr lang="en-US" dirty="0"/>
              <a:t>Destination NAT Example</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895725" y="1753579"/>
            <a:ext cx="4019550" cy="4521994"/>
          </a:xfrm>
          <a:prstGeom prst="rect">
            <a:avLst/>
          </a:prstGeom>
        </p:spPr>
      </p:pic>
      <p:sp>
        <p:nvSpPr>
          <p:cNvPr id="4" name="Rectangle 3"/>
          <p:cNvSpPr/>
          <p:nvPr/>
        </p:nvSpPr>
        <p:spPr>
          <a:xfrm rot="21004948">
            <a:off x="194310" y="4300614"/>
            <a:ext cx="4460324" cy="1569660"/>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The NAT engine </a:t>
            </a:r>
            <a:br>
              <a:rPr lang="en-US" sz="3200" b="1" cap="none" spc="0" dirty="0">
                <a:ln w="22225">
                  <a:solidFill>
                    <a:schemeClr val="accent2"/>
                  </a:solidFill>
                  <a:prstDash val="solid"/>
                </a:ln>
                <a:solidFill>
                  <a:schemeClr val="accent2">
                    <a:lumMod val="40000"/>
                    <a:lumOff val="60000"/>
                  </a:schemeClr>
                </a:solidFill>
                <a:effectLst/>
              </a:rPr>
            </a:br>
            <a:r>
              <a:rPr lang="en-US" sz="3200" b="1" cap="none" spc="0" dirty="0">
                <a:ln w="22225">
                  <a:solidFill>
                    <a:schemeClr val="accent2"/>
                  </a:solidFill>
                  <a:prstDash val="solid"/>
                </a:ln>
                <a:solidFill>
                  <a:schemeClr val="accent2">
                    <a:lumMod val="40000"/>
                    <a:lumOff val="60000"/>
                  </a:schemeClr>
                </a:solidFill>
                <a:effectLst/>
              </a:rPr>
              <a:t>maintains a list of </a:t>
            </a:r>
            <a:br>
              <a:rPr lang="en-US" sz="3200" b="1" cap="none" spc="0" dirty="0">
                <a:ln w="22225">
                  <a:solidFill>
                    <a:schemeClr val="accent2"/>
                  </a:solidFill>
                  <a:prstDash val="solid"/>
                </a:ln>
                <a:solidFill>
                  <a:schemeClr val="accent2">
                    <a:lumMod val="40000"/>
                    <a:lumOff val="60000"/>
                  </a:schemeClr>
                </a:solidFill>
                <a:effectLst/>
              </a:rPr>
            </a:br>
            <a:r>
              <a:rPr lang="en-US" sz="3200" b="1" cap="none" spc="0" dirty="0">
                <a:ln w="22225">
                  <a:solidFill>
                    <a:schemeClr val="accent2"/>
                  </a:solidFill>
                  <a:prstDash val="solid"/>
                </a:ln>
                <a:solidFill>
                  <a:schemeClr val="accent2">
                    <a:lumMod val="40000"/>
                    <a:lumOff val="60000"/>
                  </a:schemeClr>
                </a:solidFill>
                <a:effectLst/>
              </a:rPr>
              <a:t>server-client connections</a:t>
            </a:r>
          </a:p>
        </p:txBody>
      </p:sp>
      <p:sp>
        <p:nvSpPr>
          <p:cNvPr id="7" name="Rectangle 6"/>
          <p:cNvSpPr/>
          <p:nvPr/>
        </p:nvSpPr>
        <p:spPr>
          <a:xfrm>
            <a:off x="5551714" y="2825483"/>
            <a:ext cx="1937657" cy="6204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74555" y="4534065"/>
            <a:ext cx="1937657" cy="6204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322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a:xfrm>
            <a:off x="1097280" y="1845733"/>
            <a:ext cx="10058400" cy="4725663"/>
          </a:xfrm>
        </p:spPr>
        <p:txBody>
          <a:bodyPr/>
          <a:lstStyle/>
          <a:p>
            <a:r>
              <a:rPr lang="en-US" dirty="0"/>
              <a:t>The </a:t>
            </a:r>
            <a:r>
              <a:rPr lang="en-US" dirty="0" err="1"/>
              <a:t>Netfilter</a:t>
            </a:r>
            <a:r>
              <a:rPr lang="en-US" dirty="0"/>
              <a:t> engine also provides </a:t>
            </a:r>
            <a:r>
              <a:rPr lang="en-US" dirty="0" err="1"/>
              <a:t>stateful</a:t>
            </a:r>
            <a:r>
              <a:rPr lang="en-US" dirty="0"/>
              <a:t> connection tracking</a:t>
            </a:r>
          </a:p>
          <a:p>
            <a:pPr lvl="1"/>
            <a:r>
              <a:rPr lang="en-US" dirty="0"/>
              <a:t>By itself, NAT does not understand content flows</a:t>
            </a:r>
          </a:p>
          <a:p>
            <a:pPr lvl="1"/>
            <a:r>
              <a:rPr lang="en-US" dirty="0"/>
              <a:t>Stateful connection tracking can reject incorrect packets</a:t>
            </a:r>
          </a:p>
          <a:p>
            <a:pPr lvl="2"/>
            <a:r>
              <a:rPr lang="en-US" dirty="0"/>
              <a:t>New HTTP connection established with incorrect packets</a:t>
            </a:r>
          </a:p>
          <a:p>
            <a:pPr lvl="1"/>
            <a:r>
              <a:rPr lang="en-US" dirty="0"/>
              <a:t>Specific protocols are picky and don’t like NAT</a:t>
            </a:r>
          </a:p>
          <a:p>
            <a:pPr lvl="2"/>
            <a:r>
              <a:rPr lang="en-US" dirty="0"/>
              <a:t>FTP uses an active data stream, which must be handled differently</a:t>
            </a:r>
          </a:p>
          <a:p>
            <a:pPr lvl="2"/>
            <a:r>
              <a:rPr lang="en-US" dirty="0"/>
              <a:t>IM, Streaming, IRC, VoIP, others have NAT-friendly modes</a:t>
            </a:r>
          </a:p>
          <a:p>
            <a:pPr lvl="2"/>
            <a:r>
              <a:rPr lang="en-US" dirty="0"/>
              <a:t>UPnP – Dynamic client port forwarding requests (</a:t>
            </a:r>
            <a:r>
              <a:rPr lang="en-US" dirty="0" err="1"/>
              <a:t>xbox</a:t>
            </a:r>
            <a:r>
              <a:rPr lang="en-US" dirty="0"/>
              <a:t>/</a:t>
            </a:r>
            <a:r>
              <a:rPr lang="en-US" dirty="0" err="1"/>
              <a:t>playstation</a:t>
            </a:r>
            <a:r>
              <a:rPr lang="en-US" dirty="0"/>
              <a:t>/etc.)</a:t>
            </a:r>
          </a:p>
          <a:p>
            <a:r>
              <a:rPr lang="en-US" dirty="0"/>
              <a:t>Packets flow through a series of chains in specific tables</a:t>
            </a:r>
          </a:p>
          <a:p>
            <a:pPr lvl="1"/>
            <a:r>
              <a:rPr lang="en-US" dirty="0"/>
              <a:t>NAT, Mangle, and Filter tables</a:t>
            </a:r>
          </a:p>
          <a:p>
            <a:pPr lvl="1"/>
            <a:r>
              <a:rPr lang="en-US" dirty="0"/>
              <a:t>Can create custom chains</a:t>
            </a:r>
          </a:p>
          <a:p>
            <a:pPr lvl="2"/>
            <a:r>
              <a:rPr lang="en-US" dirty="0" err="1"/>
              <a:t>Bogons</a:t>
            </a:r>
            <a:r>
              <a:rPr lang="en-US" dirty="0"/>
              <a:t> - a route that should never appear in the Internet routing table</a:t>
            </a:r>
          </a:p>
          <a:p>
            <a:pPr lvl="2"/>
            <a:r>
              <a:rPr lang="en-US" dirty="0"/>
              <a:t>Incorrectly marked packet headers</a:t>
            </a:r>
          </a:p>
          <a:p>
            <a:pPr lvl="2"/>
            <a:r>
              <a:rPr lang="en-US" dirty="0"/>
              <a:t>Invalid IP locations</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65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a:xfrm>
            <a:off x="1097280" y="1845734"/>
            <a:ext cx="10058400" cy="4421716"/>
          </a:xfrm>
        </p:spPr>
        <p:txBody>
          <a:bodyPr>
            <a:normAutofit/>
          </a:bodyPr>
          <a:lstStyle/>
          <a:p>
            <a:r>
              <a:rPr lang="en-US" dirty="0"/>
              <a:t>Packets flow through a series of chains in specific tables</a:t>
            </a:r>
          </a:p>
          <a:p>
            <a:pPr lvl="1"/>
            <a:r>
              <a:rPr lang="en-US" dirty="0" err="1"/>
              <a:t>Prerouting</a:t>
            </a:r>
            <a:r>
              <a:rPr lang="en-US" dirty="0"/>
              <a:t> chain – First chain an incoming packet sees</a:t>
            </a:r>
          </a:p>
          <a:p>
            <a:pPr lvl="2"/>
            <a:r>
              <a:rPr lang="en-US" dirty="0"/>
              <a:t>NAT, Raw, or Mangle tables</a:t>
            </a:r>
          </a:p>
          <a:p>
            <a:pPr lvl="2"/>
            <a:r>
              <a:rPr lang="en-US" dirty="0"/>
              <a:t>Connection tracking, DNAT functions</a:t>
            </a:r>
          </a:p>
          <a:p>
            <a:pPr lvl="1"/>
            <a:r>
              <a:rPr lang="en-US" dirty="0"/>
              <a:t>Forward chain – When packets are destined for another system</a:t>
            </a:r>
          </a:p>
          <a:p>
            <a:pPr lvl="2"/>
            <a:r>
              <a:rPr lang="en-US" dirty="0"/>
              <a:t>Filter and Mangle tables</a:t>
            </a:r>
          </a:p>
          <a:p>
            <a:pPr lvl="2"/>
            <a:r>
              <a:rPr lang="en-US" dirty="0"/>
              <a:t>Forwarding must be enabled!</a:t>
            </a:r>
          </a:p>
          <a:p>
            <a:pPr lvl="2"/>
            <a:r>
              <a:rPr lang="en-US" dirty="0"/>
              <a:t>Routes packets to correct interfaces, based on packet-filtering rules</a:t>
            </a:r>
          </a:p>
          <a:p>
            <a:pPr lvl="1"/>
            <a:r>
              <a:rPr lang="en-US" dirty="0"/>
              <a:t>Input chain – When packets are destined for the host itself</a:t>
            </a:r>
          </a:p>
          <a:p>
            <a:pPr lvl="2"/>
            <a:r>
              <a:rPr lang="en-US" dirty="0"/>
              <a:t>Filter and Mangle tables</a:t>
            </a:r>
          </a:p>
          <a:p>
            <a:pPr lvl="2"/>
            <a:r>
              <a:rPr lang="en-US" dirty="0"/>
              <a:t>Accepts/rejects/drops packets, based on packet-filtering rules</a:t>
            </a:r>
          </a:p>
          <a:p>
            <a:pPr lvl="1"/>
            <a:r>
              <a:rPr lang="en-US" dirty="0"/>
              <a:t>Output chain – Outbound packets originating from the host</a:t>
            </a:r>
          </a:p>
          <a:p>
            <a:pPr lvl="2"/>
            <a:r>
              <a:rPr lang="en-US" dirty="0"/>
              <a:t>NAT, Filter, and Mangle tables</a:t>
            </a:r>
          </a:p>
          <a:p>
            <a:pPr lvl="1"/>
            <a:r>
              <a:rPr lang="en-US" dirty="0" err="1"/>
              <a:t>Postrouting</a:t>
            </a:r>
            <a:r>
              <a:rPr lang="en-US" dirty="0"/>
              <a:t> chain – Alter source IP’s for SNAT</a:t>
            </a:r>
          </a:p>
          <a:p>
            <a:pPr lvl="2"/>
            <a:r>
              <a:rPr lang="en-US" dirty="0"/>
              <a:t>NAT and Mangle tables</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10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3830-4266-FA4C-A1E4-D13EA250C16D}"/>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4E5B2042-35E9-9049-A842-3871F74DFCFB}"/>
              </a:ext>
            </a:extLst>
          </p:cNvPr>
          <p:cNvSpPr>
            <a:spLocks noGrp="1"/>
          </p:cNvSpPr>
          <p:nvPr>
            <p:ph idx="1"/>
          </p:nvPr>
        </p:nvSpPr>
        <p:spPr>
          <a:xfrm>
            <a:off x="1097280" y="1845734"/>
            <a:ext cx="10058400" cy="4443856"/>
          </a:xfrm>
        </p:spPr>
        <p:txBody>
          <a:bodyPr>
            <a:normAutofit fontScale="62500" lnSpcReduction="20000"/>
          </a:bodyPr>
          <a:lstStyle/>
          <a:p>
            <a:r>
              <a:rPr lang="en-US" dirty="0"/>
              <a:t>Use the following long file listing to answer the questions on the next slide:</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--x--x. 11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13:58 . </a:t>
            </a:r>
          </a:p>
          <a:p>
            <a:pPr marL="201168" lvl="1" indent="0">
              <a:buNone/>
            </a:pPr>
            <a:r>
              <a:rPr lang="en-US" dirty="0" err="1">
                <a:latin typeface="Courier New" panose="02070309020205020404" pitchFamily="49" charset="0"/>
                <a:cs typeface="Courier New" panose="02070309020205020404" pitchFamily="49" charset="0"/>
              </a:rPr>
              <a:t>drwxr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xr</a:t>
            </a:r>
            <a:r>
              <a:rPr lang="en-US" dirty="0">
                <a:latin typeface="Courier New" panose="02070309020205020404" pitchFamily="49" charset="0"/>
                <a:cs typeface="Courier New" panose="02070309020205020404" pitchFamily="49" charset="0"/>
              </a:rPr>
              <a:t>-x. 14 root  root  4.0K Aug 24  2015 ..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rwx</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82 Sep 12  2014 </a:t>
            </a:r>
            <a:r>
              <a:rPr lang="en-US" dirty="0" err="1">
                <a:latin typeface="Courier New" panose="02070309020205020404" pitchFamily="49" charset="0"/>
                <a:cs typeface="Courier New" panose="02070309020205020404" pitchFamily="49" charset="0"/>
              </a:rPr>
              <a:t>attach.sh</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16K Feb 23 23:09 .</a:t>
            </a:r>
            <a:r>
              <a:rPr lang="en-US" dirty="0" err="1">
                <a:latin typeface="Courier New" panose="02070309020205020404" pitchFamily="49" charset="0"/>
                <a:cs typeface="Courier New" panose="02070309020205020404" pitchFamily="49" charset="0"/>
              </a:rPr>
              <a:t>bash_history</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18 Feb 21  2013 .</a:t>
            </a:r>
            <a:r>
              <a:rPr lang="en-US" dirty="0" err="1">
                <a:latin typeface="Courier New" panose="02070309020205020404" pitchFamily="49" charset="0"/>
                <a:cs typeface="Courier New" panose="02070309020205020404" pitchFamily="49" charset="0"/>
              </a:rPr>
              <a:t>bash_logout</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176 Feb 21  2013 .</a:t>
            </a:r>
            <a:r>
              <a:rPr lang="en-US" dirty="0" err="1">
                <a:latin typeface="Courier New" panose="02070309020205020404" pitchFamily="49" charset="0"/>
                <a:cs typeface="Courier New" panose="02070309020205020404" pitchFamily="49" charset="0"/>
              </a:rPr>
              <a:t>bash_profile</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124 Feb 21  2013 .</a:t>
            </a:r>
            <a:r>
              <a:rPr lang="en-US" dirty="0" err="1">
                <a:latin typeface="Courier New" panose="02070309020205020404" pitchFamily="49" charset="0"/>
                <a:cs typeface="Courier New" panose="02070309020205020404" pitchFamily="49" charset="0"/>
              </a:rPr>
              <a:t>bashrc</a:t>
            </a:r>
            <a:r>
              <a:rPr lang="en-US" dirty="0">
                <a:latin typeface="Courier New" panose="02070309020205020404" pitchFamily="49" charset="0"/>
                <a:cs typeface="Courier New" panose="02070309020205020404" pitchFamily="49" charset="0"/>
              </a:rPr>
              <a:t>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3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May 28  2013 .config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4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Dec  5 12:28 .</a:t>
            </a:r>
            <a:r>
              <a:rPr lang="en-US" dirty="0" err="1">
                <a:latin typeface="Courier New" panose="02070309020205020404" pitchFamily="49" charset="0"/>
                <a:cs typeface="Courier New" panose="02070309020205020404" pitchFamily="49" charset="0"/>
              </a:rPr>
              <a:t>irssi</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59 Jul  5  2014 .</a:t>
            </a:r>
            <a:r>
              <a:rPr lang="en-US" dirty="0" err="1">
                <a:latin typeface="Courier New" panose="02070309020205020404" pitchFamily="49" charset="0"/>
                <a:cs typeface="Courier New" panose="02070309020205020404" pitchFamily="49" charset="0"/>
              </a:rPr>
              <a:t>lesshst</a:t>
            </a:r>
            <a:r>
              <a:rPr lang="en-US" dirty="0">
                <a:latin typeface="Courier New" panose="02070309020205020404" pitchFamily="49" charset="0"/>
                <a:cs typeface="Courier New" panose="02070309020205020404" pitchFamily="49" charset="0"/>
              </a:rPr>
              <a:t> </a:t>
            </a:r>
          </a:p>
          <a:p>
            <a:pPr marL="201168" lvl="1" indent="0">
              <a:buNone/>
            </a:pPr>
            <a:r>
              <a:rPr lang="en-US" dirty="0" err="1">
                <a:latin typeface="Courier New" panose="02070309020205020404" pitchFamily="49" charset="0"/>
                <a:cs typeface="Courier New" panose="02070309020205020404" pitchFamily="49" charset="0"/>
              </a:rPr>
              <a:t>drwxr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xr</a:t>
            </a:r>
            <a:r>
              <a:rPr lang="en-US" dirty="0">
                <a:latin typeface="Courier New" panose="02070309020205020404" pitchFamily="49" charset="0"/>
                <a:cs typeface="Courier New" panose="02070309020205020404" pitchFamily="49" charset="0"/>
              </a:rPr>
              <a:t>-x   3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13:58 .</a:t>
            </a:r>
            <a:r>
              <a:rPr lang="en-US" dirty="0" err="1">
                <a:latin typeface="Courier New" panose="02070309020205020404" pitchFamily="49" charset="0"/>
                <a:cs typeface="Courier New" panose="02070309020205020404" pitchFamily="49" charset="0"/>
              </a:rPr>
              <a:t>libvirt</a:t>
            </a:r>
            <a:r>
              <a:rPr lang="en-US" dirty="0">
                <a:latin typeface="Courier New" panose="02070309020205020404" pitchFamily="49" charset="0"/>
                <a:cs typeface="Courier New" panose="02070309020205020404" pitchFamily="49" charset="0"/>
              </a:rPr>
              <a:t>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2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Aug 20  2014 </a:t>
            </a:r>
            <a:r>
              <a:rPr lang="en-US" dirty="0" err="1">
                <a:latin typeface="Courier New" panose="02070309020205020404" pitchFamily="49" charset="0"/>
                <a:cs typeface="Courier New" panose="02070309020205020404" pitchFamily="49" charset="0"/>
              </a:rPr>
              <a:t>miau</a:t>
            </a:r>
            <a:r>
              <a:rPr lang="en-US" dirty="0">
                <a:latin typeface="Courier New" panose="02070309020205020404" pitchFamily="49" charset="0"/>
                <a:cs typeface="Courier New" panose="02070309020205020404" pitchFamily="49" charset="0"/>
              </a:rPr>
              <a:t>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7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3 18:57 </a:t>
            </a:r>
            <a:r>
              <a:rPr lang="en-US" dirty="0" err="1">
                <a:latin typeface="Courier New" panose="02070309020205020404" pitchFamily="49" charset="0"/>
                <a:cs typeface="Courier New" panose="02070309020205020404" pitchFamily="49" charset="0"/>
              </a:rPr>
              <a:t>misc</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13 Nov 18  2014 </a:t>
            </a:r>
            <a:r>
              <a:rPr lang="en-US" dirty="0" err="1">
                <a:latin typeface="Courier New" panose="02070309020205020404" pitchFamily="49" charset="0"/>
                <a:cs typeface="Courier New" panose="02070309020205020404" pitchFamily="49" charset="0"/>
              </a:rPr>
              <a:t>notes.txt</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24 May 26  2013 .</a:t>
            </a:r>
            <a:r>
              <a:rPr lang="en-US" dirty="0" err="1">
                <a:latin typeface="Courier New" panose="02070309020205020404" pitchFamily="49" charset="0"/>
                <a:cs typeface="Courier New" panose="02070309020205020404" pitchFamily="49" charset="0"/>
              </a:rPr>
              <a:t>oidentd.conf</a:t>
            </a:r>
            <a:r>
              <a:rPr lang="en-US" dirty="0">
                <a:latin typeface="Courier New" panose="02070309020205020404" pitchFamily="49" charset="0"/>
                <a:cs typeface="Courier New" panose="02070309020205020404" pitchFamily="49" charset="0"/>
              </a:rPr>
              <a:t>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4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May 24  2013 old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2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20 20:15 .</a:t>
            </a:r>
            <a:r>
              <a:rPr lang="en-US" dirty="0" err="1">
                <a:latin typeface="Courier New" panose="02070309020205020404" pitchFamily="49" charset="0"/>
                <a:cs typeface="Courier New" panose="02070309020205020404" pitchFamily="49" charset="0"/>
              </a:rPr>
              <a:t>ssh</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rwx</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115 Oct 22  2014 </a:t>
            </a:r>
            <a:r>
              <a:rPr lang="en-US" dirty="0" err="1">
                <a:latin typeface="Courier New" panose="02070309020205020404" pitchFamily="49" charset="0"/>
                <a:cs typeface="Courier New" panose="02070309020205020404" pitchFamily="49" charset="0"/>
              </a:rPr>
              <a:t>test.sh</a:t>
            </a:r>
            <a:r>
              <a:rPr lang="en-US" dirty="0">
                <a:latin typeface="Courier New" panose="02070309020205020404" pitchFamily="49" charset="0"/>
                <a:cs typeface="Courier New" panose="02070309020205020404" pitchFamily="49" charset="0"/>
              </a:rPr>
              <a:t>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2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15:26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 </a:t>
            </a:r>
          </a:p>
          <a:p>
            <a:pPr marL="201168" lvl="1"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51 Jun  4  2013 .</a:t>
            </a:r>
            <a:r>
              <a:rPr lang="en-US" dirty="0" err="1">
                <a:latin typeface="Courier New" panose="02070309020205020404" pitchFamily="49" charset="0"/>
                <a:cs typeface="Courier New" panose="02070309020205020404" pitchFamily="49" charset="0"/>
              </a:rPr>
              <a:t>tmux.conf</a:t>
            </a:r>
            <a:r>
              <a:rPr lang="en-US" dirty="0">
                <a:latin typeface="Courier New" panose="02070309020205020404" pitchFamily="49" charset="0"/>
                <a:cs typeface="Courier New" panose="02070309020205020404" pitchFamily="49" charset="0"/>
              </a:rPr>
              <a:t> </a:t>
            </a:r>
          </a:p>
          <a:p>
            <a:pPr marL="201168" lvl="1"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7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Sep 11 19:35 wraith</a:t>
            </a:r>
          </a:p>
        </p:txBody>
      </p:sp>
    </p:spTree>
    <p:extLst>
      <p:ext uri="{BB962C8B-B14F-4D97-AF65-F5344CB8AC3E}">
        <p14:creationId xmlns:p14="http://schemas.microsoft.com/office/powerpoint/2010/main" val="236478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Firewalls</a:t>
            </a:r>
          </a:p>
        </p:txBody>
      </p:sp>
      <p:sp>
        <p:nvSpPr>
          <p:cNvPr id="6" name="Content Placeholder 5"/>
          <p:cNvSpPr>
            <a:spLocks noGrp="1"/>
          </p:cNvSpPr>
          <p:nvPr>
            <p:ph idx="1"/>
          </p:nvPr>
        </p:nvSpPr>
        <p:spPr>
          <a:xfrm>
            <a:off x="1097280" y="1845734"/>
            <a:ext cx="10058400" cy="4421716"/>
          </a:xfrm>
        </p:spPr>
        <p:txBody>
          <a:bodyPr>
            <a:normAutofit/>
          </a:bodyPr>
          <a:lstStyle/>
          <a:p>
            <a:r>
              <a:rPr lang="en-US" dirty="0" err="1"/>
              <a:t>firewalld</a:t>
            </a:r>
            <a:endParaRPr lang="en-US" dirty="0"/>
          </a:p>
          <a:p>
            <a:pPr lvl="1"/>
            <a:r>
              <a:rPr lang="en-US" dirty="0" err="1"/>
              <a:t>firewalld</a:t>
            </a:r>
            <a:r>
              <a:rPr lang="en-US" dirty="0"/>
              <a:t> uses zones to define levels of trust for connections</a:t>
            </a:r>
          </a:p>
          <a:p>
            <a:pPr lvl="1"/>
            <a:r>
              <a:rPr lang="en-US" dirty="0"/>
              <a:t>Rules are assigned to specific zones</a:t>
            </a:r>
          </a:p>
          <a:p>
            <a:pPr lvl="2"/>
            <a:r>
              <a:rPr lang="en-US" dirty="0"/>
              <a:t>drop, block, public, external, </a:t>
            </a:r>
            <a:r>
              <a:rPr lang="en-US" dirty="0" err="1"/>
              <a:t>dmz</a:t>
            </a:r>
            <a:r>
              <a:rPr lang="en-US" dirty="0"/>
              <a:t>, work, home, internal, trusted</a:t>
            </a:r>
          </a:p>
          <a:p>
            <a:pPr lvl="1"/>
            <a:r>
              <a:rPr lang="en-US" dirty="0"/>
              <a:t>Predefined lists of ports and protocols for ease of use</a:t>
            </a:r>
          </a:p>
          <a:p>
            <a:pPr lvl="2"/>
            <a:r>
              <a:rPr lang="en-US" dirty="0" err="1"/>
              <a:t>ssh</a:t>
            </a:r>
            <a:r>
              <a:rPr lang="en-US" dirty="0"/>
              <a:t> (22/</a:t>
            </a:r>
            <a:r>
              <a:rPr lang="en-US" dirty="0" err="1"/>
              <a:t>tcp</a:t>
            </a:r>
            <a:r>
              <a:rPr lang="en-US" dirty="0"/>
              <a:t>), http (80/</a:t>
            </a:r>
            <a:r>
              <a:rPr lang="en-US" dirty="0" err="1"/>
              <a:t>tcp</a:t>
            </a:r>
            <a:r>
              <a:rPr lang="en-US" dirty="0"/>
              <a:t>), https (443/</a:t>
            </a:r>
            <a:r>
              <a:rPr lang="en-US" dirty="0" err="1"/>
              <a:t>tcp</a:t>
            </a:r>
            <a:r>
              <a:rPr lang="en-US" dirty="0"/>
              <a:t>), etc.</a:t>
            </a:r>
          </a:p>
          <a:p>
            <a:pPr lvl="1"/>
            <a:r>
              <a:rPr lang="en-US" dirty="0"/>
              <a:t>firewall-</a:t>
            </a:r>
            <a:r>
              <a:rPr lang="en-US" dirty="0" err="1"/>
              <a:t>cmd</a:t>
            </a:r>
            <a:r>
              <a:rPr lang="en-US" dirty="0"/>
              <a:t> used to interact with </a:t>
            </a:r>
            <a:r>
              <a:rPr lang="en-US" dirty="0" err="1"/>
              <a:t>firewalld</a:t>
            </a:r>
            <a:endParaRPr lang="en-US" dirty="0"/>
          </a:p>
          <a:p>
            <a:pPr lvl="2"/>
            <a:r>
              <a:rPr lang="en-US" dirty="0">
                <a:latin typeface="Courier New" panose="02070309020205020404" pitchFamily="49" charset="0"/>
                <a:cs typeface="Courier New" panose="02070309020205020404" pitchFamily="49" charset="0"/>
              </a:rPr>
              <a:t>firewall-</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 --get-default-zone</a:t>
            </a:r>
          </a:p>
          <a:p>
            <a:pPr lvl="2"/>
            <a:r>
              <a:rPr lang="en-US" dirty="0">
                <a:latin typeface="Courier New" panose="02070309020205020404" pitchFamily="49" charset="0"/>
                <a:cs typeface="Courier New" panose="02070309020205020404" pitchFamily="49" charset="0"/>
              </a:rPr>
              <a:t>firewall-</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 --get-zone-of-interface=enp0s3</a:t>
            </a:r>
          </a:p>
          <a:p>
            <a:pPr lvl="2"/>
            <a:r>
              <a:rPr lang="en-US" dirty="0">
                <a:latin typeface="Courier New" panose="02070309020205020404" pitchFamily="49" charset="0"/>
                <a:cs typeface="Courier New" panose="02070309020205020404" pitchFamily="49" charset="0"/>
              </a:rPr>
              <a:t>firewall-</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 --list-all</a:t>
            </a:r>
          </a:p>
          <a:p>
            <a:pPr lvl="2"/>
            <a:r>
              <a:rPr lang="en-US" dirty="0">
                <a:latin typeface="Courier New" panose="02070309020205020404" pitchFamily="49" charset="0"/>
                <a:cs typeface="Courier New" panose="02070309020205020404" pitchFamily="49" charset="0"/>
              </a:rPr>
              <a:t>firewall-</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 --zone=public --add-port=5000/</a:t>
            </a:r>
            <a:r>
              <a:rPr lang="en-US" dirty="0" err="1">
                <a:latin typeface="Courier New" panose="02070309020205020404" pitchFamily="49" charset="0"/>
                <a:cs typeface="Courier New" panose="02070309020205020404" pitchFamily="49" charset="0"/>
              </a:rPr>
              <a:t>tcp</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firewall-</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 --zone=public --add-service=http</a:t>
            </a:r>
          </a:p>
          <a:p>
            <a:pPr lvl="2"/>
            <a:r>
              <a:rPr lang="en-US" dirty="0"/>
              <a:t>--permanent flag makes a rule active on boot</a:t>
            </a:r>
          </a:p>
        </p:txBody>
      </p:sp>
      <p:pic>
        <p:nvPicPr>
          <p:cNvPr id="1026" name="Picture 2" descr="http://cdn.techpp.com/wp-content/uploads/2013/02/fire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41" y="3505199"/>
            <a:ext cx="4796809" cy="267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89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Access Service</a:t>
            </a:r>
          </a:p>
        </p:txBody>
      </p:sp>
      <p:sp>
        <p:nvSpPr>
          <p:cNvPr id="3" name="Content Placeholder 2"/>
          <p:cNvSpPr>
            <a:spLocks noGrp="1"/>
          </p:cNvSpPr>
          <p:nvPr>
            <p:ph idx="1"/>
          </p:nvPr>
        </p:nvSpPr>
        <p:spPr>
          <a:xfrm>
            <a:off x="1097280" y="1845734"/>
            <a:ext cx="10058400" cy="4416954"/>
          </a:xfrm>
        </p:spPr>
        <p:txBody>
          <a:bodyPr>
            <a:normAutofit/>
          </a:bodyPr>
          <a:lstStyle/>
          <a:p>
            <a:r>
              <a:rPr lang="en-US" dirty="0"/>
              <a:t>Gives authorized individuals a way to access the company network from home, customer sites, or other locations around the world</a:t>
            </a:r>
          </a:p>
          <a:p>
            <a:pPr lvl="1"/>
            <a:r>
              <a:rPr lang="en-US" dirty="0"/>
              <a:t>Remote Access Policies!</a:t>
            </a:r>
          </a:p>
          <a:p>
            <a:r>
              <a:rPr lang="en-US" dirty="0"/>
              <a:t>Direct connections into network, via dial-up networks or dedicated connections</a:t>
            </a:r>
          </a:p>
          <a:p>
            <a:r>
              <a:rPr lang="en-US" dirty="0"/>
              <a:t>Encrypted tunnels using public internet services</a:t>
            </a:r>
          </a:p>
          <a:p>
            <a:pPr lvl="1"/>
            <a:r>
              <a:rPr lang="en-US" dirty="0"/>
              <a:t>End-to-end encryption!</a:t>
            </a:r>
          </a:p>
          <a:p>
            <a:r>
              <a:rPr lang="en-US" dirty="0"/>
              <a:t>Low cost, easy, convenient customer access solution</a:t>
            </a:r>
          </a:p>
          <a:p>
            <a:pPr lvl="1"/>
            <a:r>
              <a:rPr lang="en-US" dirty="0"/>
              <a:t>Web-based, standards based</a:t>
            </a:r>
          </a:p>
          <a:p>
            <a:r>
              <a:rPr lang="en-US" dirty="0"/>
              <a:t>Work-at-home solutions</a:t>
            </a:r>
          </a:p>
          <a:p>
            <a:pPr lvl="1"/>
            <a:r>
              <a:rPr lang="en-US" dirty="0"/>
              <a:t>Additional potential of failure outages</a:t>
            </a:r>
          </a:p>
          <a:p>
            <a:pPr lvl="1"/>
            <a:r>
              <a:rPr lang="en-US" dirty="0"/>
              <a:t>Limited to areas with high-speed internet</a:t>
            </a:r>
          </a:p>
          <a:p>
            <a:pPr lvl="1"/>
            <a:r>
              <a:rPr lang="en-US" dirty="0"/>
              <a:t>Additional costs</a:t>
            </a:r>
          </a:p>
        </p:txBody>
      </p:sp>
      <p:pic>
        <p:nvPicPr>
          <p:cNvPr id="1026" name="Picture 2" descr="http://www.bdconnectctg.net/images/secure_vp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9" y="3116262"/>
            <a:ext cx="3146425" cy="314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78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Access Service</a:t>
            </a:r>
          </a:p>
        </p:txBody>
      </p:sp>
      <p:sp>
        <p:nvSpPr>
          <p:cNvPr id="3" name="Content Placeholder 2"/>
          <p:cNvSpPr>
            <a:spLocks noGrp="1"/>
          </p:cNvSpPr>
          <p:nvPr>
            <p:ph idx="1"/>
          </p:nvPr>
        </p:nvSpPr>
        <p:spPr>
          <a:xfrm>
            <a:off x="1097280" y="1845734"/>
            <a:ext cx="10058400" cy="4416954"/>
          </a:xfrm>
        </p:spPr>
        <p:txBody>
          <a:bodyPr>
            <a:normAutofit/>
          </a:bodyPr>
          <a:lstStyle/>
          <a:p>
            <a:r>
              <a:rPr lang="en-US" dirty="0"/>
              <a:t>Centralize remote access service administration</a:t>
            </a:r>
          </a:p>
          <a:p>
            <a:pPr lvl="1"/>
            <a:r>
              <a:rPr lang="en-US" dirty="0"/>
              <a:t>Security choke points</a:t>
            </a:r>
          </a:p>
          <a:p>
            <a:pPr lvl="1"/>
            <a:r>
              <a:rPr lang="en-US" dirty="0"/>
              <a:t>Limited points of entry</a:t>
            </a:r>
          </a:p>
          <a:p>
            <a:pPr lvl="1"/>
            <a:r>
              <a:rPr lang="en-US" dirty="0"/>
              <a:t>Ease of management</a:t>
            </a:r>
          </a:p>
          <a:p>
            <a:r>
              <a:rPr lang="en-US" dirty="0"/>
              <a:t>Potential for outsourcing</a:t>
            </a:r>
          </a:p>
          <a:p>
            <a:pPr lvl="1"/>
            <a:r>
              <a:rPr lang="en-US" dirty="0"/>
              <a:t>Frequently changing technologies</a:t>
            </a:r>
          </a:p>
          <a:p>
            <a:pPr lvl="1"/>
            <a:r>
              <a:rPr lang="en-US" dirty="0"/>
              <a:t>Economies of scale</a:t>
            </a:r>
          </a:p>
          <a:p>
            <a:r>
              <a:rPr lang="en-US" dirty="0"/>
              <a:t>Protect as a guest network</a:t>
            </a:r>
          </a:p>
          <a:p>
            <a:pPr lvl="1"/>
            <a:r>
              <a:rPr lang="en-US" dirty="0"/>
              <a:t>People connecting through the remote should have more restrictive access</a:t>
            </a:r>
          </a:p>
          <a:p>
            <a:pPr lvl="1"/>
            <a:r>
              <a:rPr lang="en-US" dirty="0"/>
              <a:t>May have access to selected internal resources</a:t>
            </a:r>
          </a:p>
          <a:p>
            <a:pPr lvl="1"/>
            <a:r>
              <a:rPr lang="en-US" dirty="0"/>
              <a:t>Separate with a </a:t>
            </a:r>
            <a:r>
              <a:rPr lang="en-US" dirty="0" err="1"/>
              <a:t>vlan</a:t>
            </a:r>
            <a:r>
              <a:rPr lang="en-US" dirty="0"/>
              <a:t>, routing, and different physical interfaces and devices</a:t>
            </a:r>
          </a:p>
          <a:p>
            <a:r>
              <a:rPr lang="en-US" dirty="0"/>
              <a:t>Guest Wi-Fi Networks</a:t>
            </a:r>
          </a:p>
        </p:txBody>
      </p:sp>
      <p:pic>
        <p:nvPicPr>
          <p:cNvPr id="1026" name="Picture 2" descr="http://www.bdconnectctg.net/images/secure_vp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9" y="3116262"/>
            <a:ext cx="3146425" cy="3146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789808">
            <a:off x="6185726" y="2402107"/>
            <a:ext cx="351282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Encryption!</a:t>
            </a:r>
          </a:p>
        </p:txBody>
      </p:sp>
    </p:spTree>
    <p:extLst>
      <p:ext uri="{BB962C8B-B14F-4D97-AF65-F5344CB8AC3E}">
        <p14:creationId xmlns:p14="http://schemas.microsoft.com/office/powerpoint/2010/main" val="844137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VNC</a:t>
            </a:r>
          </a:p>
        </p:txBody>
      </p:sp>
      <p:sp>
        <p:nvSpPr>
          <p:cNvPr id="3" name="Content Placeholder 2"/>
          <p:cNvSpPr>
            <a:spLocks noGrp="1"/>
          </p:cNvSpPr>
          <p:nvPr>
            <p:ph idx="1"/>
          </p:nvPr>
        </p:nvSpPr>
        <p:spPr>
          <a:xfrm>
            <a:off x="1097280" y="1845733"/>
            <a:ext cx="10058400" cy="4355041"/>
          </a:xfrm>
        </p:spPr>
        <p:txBody>
          <a:bodyPr>
            <a:normAutofit/>
          </a:bodyPr>
          <a:lstStyle/>
          <a:p>
            <a:r>
              <a:rPr lang="en-US" dirty="0"/>
              <a:t>Virtual Network Computing (VNC)</a:t>
            </a:r>
          </a:p>
          <a:p>
            <a:pPr lvl="1"/>
            <a:r>
              <a:rPr lang="en-US" dirty="0"/>
              <a:t>Graphical desktop sharing system that uses the Remote Frame Buffer protocol (RFB) to remotely control another computer. – Wikipedia</a:t>
            </a:r>
          </a:p>
          <a:p>
            <a:pPr lvl="1"/>
            <a:r>
              <a:rPr lang="en-US" dirty="0"/>
              <a:t>Transmits keyboard, mouse, and graphics</a:t>
            </a:r>
          </a:p>
          <a:p>
            <a:pPr lvl="1"/>
            <a:r>
              <a:rPr lang="en-US" dirty="0"/>
              <a:t>VNC Server – Destination of the VNC connection</a:t>
            </a:r>
          </a:p>
          <a:p>
            <a:pPr lvl="1"/>
            <a:r>
              <a:rPr lang="en-US" dirty="0"/>
              <a:t>VNC Client – Source of the VNC connection</a:t>
            </a:r>
          </a:p>
          <a:p>
            <a:pPr lvl="1"/>
            <a:r>
              <a:rPr lang="en-US" dirty="0"/>
              <a:t>VNC Protocol – Network protocol working at the framebuffer level</a:t>
            </a:r>
          </a:p>
          <a:p>
            <a:pPr lvl="2"/>
            <a:r>
              <a:rPr lang="en-US" dirty="0"/>
              <a:t>RFB – Remote Framebuffer Protocol</a:t>
            </a:r>
          </a:p>
          <a:p>
            <a:pPr lvl="1"/>
            <a:r>
              <a:rPr lang="en-US" dirty="0"/>
              <a:t>Typically not encrypted!</a:t>
            </a:r>
          </a:p>
          <a:p>
            <a:pPr lvl="2"/>
            <a:r>
              <a:rPr lang="en-US" dirty="0"/>
              <a:t>Traffic protocol is inherently insecure</a:t>
            </a:r>
          </a:p>
          <a:p>
            <a:pPr lvl="2"/>
            <a:r>
              <a:rPr lang="en-US" dirty="0"/>
              <a:t>Encrypt through secure SSH tunnels!</a:t>
            </a:r>
          </a:p>
          <a:p>
            <a:pPr lvl="3"/>
            <a:r>
              <a:rPr lang="en-US" dirty="0"/>
              <a:t>-L 5901:127.0.0.1:5901</a:t>
            </a:r>
          </a:p>
          <a:p>
            <a:pPr lvl="1"/>
            <a:r>
              <a:rPr lang="en-US" dirty="0"/>
              <a:t>TCP Connection</a:t>
            </a:r>
          </a:p>
          <a:p>
            <a:pPr lvl="2"/>
            <a:r>
              <a:rPr lang="en-US" dirty="0"/>
              <a:t>Typically at ports 5900-5999</a:t>
            </a:r>
          </a:p>
        </p:txBody>
      </p:sp>
      <p:pic>
        <p:nvPicPr>
          <p:cNvPr id="5" name="Picture 2" descr="http://www.virtualpanic.com/tutorials/images/android-vncviewer.png">
            <a:extLst>
              <a:ext uri="{FF2B5EF4-FFF2-40B4-BE49-F238E27FC236}">
                <a16:creationId xmlns:a16="http://schemas.microsoft.com/office/drawing/2014/main" id="{33BC9C09-B9EA-B510-45F2-3C234BB4E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599" y="4624386"/>
            <a:ext cx="1490663" cy="1490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B04127-615D-0121-8799-FBD0A5208ECA}"/>
              </a:ext>
            </a:extLst>
          </p:cNvPr>
          <p:cNvSpPr/>
          <p:nvPr/>
        </p:nvSpPr>
        <p:spPr>
          <a:xfrm rot="21391866">
            <a:off x="8343755" y="436606"/>
            <a:ext cx="2872400" cy="1323439"/>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We already did this!</a:t>
            </a:r>
          </a:p>
        </p:txBody>
      </p:sp>
    </p:spTree>
    <p:extLst>
      <p:ext uri="{BB962C8B-B14F-4D97-AF65-F5344CB8AC3E}">
        <p14:creationId xmlns:p14="http://schemas.microsoft.com/office/powerpoint/2010/main" val="1883737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VNC</a:t>
            </a:r>
          </a:p>
        </p:txBody>
      </p:sp>
      <p:sp>
        <p:nvSpPr>
          <p:cNvPr id="3" name="Content Placeholder 2"/>
          <p:cNvSpPr>
            <a:spLocks noGrp="1"/>
          </p:cNvSpPr>
          <p:nvPr>
            <p:ph idx="1"/>
          </p:nvPr>
        </p:nvSpPr>
        <p:spPr>
          <a:xfrm>
            <a:off x="1097280" y="1845734"/>
            <a:ext cx="10058400" cy="4345516"/>
          </a:xfrm>
        </p:spPr>
        <p:txBody>
          <a:bodyPr>
            <a:normAutofit/>
          </a:bodyPr>
          <a:lstStyle/>
          <a:p>
            <a:r>
              <a:rPr lang="en-US" dirty="0"/>
              <a:t>Quick Install 1/2</a:t>
            </a:r>
          </a:p>
          <a:p>
            <a:pPr lvl="1"/>
            <a:r>
              <a:rPr lang="en-US" dirty="0"/>
              <a:t>Set up VNC connection to OS GUI</a:t>
            </a:r>
          </a:p>
          <a:p>
            <a:pPr lvl="1"/>
            <a:endParaRPr lang="en-US" dirty="0"/>
          </a:p>
          <a:p>
            <a:pPr lvl="1"/>
            <a:r>
              <a:rPr lang="en-US" dirty="0"/>
              <a:t>Install Tiger VNC server software</a:t>
            </a:r>
          </a:p>
          <a:p>
            <a:pPr lvl="2"/>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install </a:t>
            </a:r>
            <a:r>
              <a:rPr lang="en-US" dirty="0" err="1">
                <a:latin typeface="Courier New" panose="02070309020205020404" pitchFamily="49" charset="0"/>
                <a:cs typeface="Courier New" panose="02070309020205020404" pitchFamily="49" charset="0"/>
              </a:rPr>
              <a:t>tigervnc</a:t>
            </a:r>
            <a:r>
              <a:rPr lang="en-US" dirty="0">
                <a:latin typeface="Courier New" panose="02070309020205020404" pitchFamily="49" charset="0"/>
                <a:cs typeface="Courier New" panose="02070309020205020404" pitchFamily="49" charset="0"/>
              </a:rPr>
              <a:t>-server</a:t>
            </a:r>
          </a:p>
          <a:p>
            <a:pPr lvl="2"/>
            <a:endParaRPr lang="en-US" dirty="0">
              <a:latin typeface="Courier New" panose="02070309020205020404" pitchFamily="49" charset="0"/>
              <a:cs typeface="Courier New" panose="02070309020205020404" pitchFamily="49" charset="0"/>
            </a:endParaRPr>
          </a:p>
          <a:p>
            <a:pPr lvl="1"/>
            <a:r>
              <a:rPr lang="en-US" dirty="0"/>
              <a:t>Copy the service file in place</a:t>
            </a:r>
          </a:p>
          <a:p>
            <a:pPr lvl="2"/>
            <a:r>
              <a:rPr lang="en-US" dirty="0"/>
              <a:t>This file provides the startup services for user #1, on port 5900+1!</a:t>
            </a:r>
          </a:p>
          <a:p>
            <a:pPr lvl="3"/>
            <a:r>
              <a:rPr lang="en-US" dirty="0">
                <a:latin typeface="Courier New" panose="02070309020205020404" pitchFamily="49" charset="0"/>
                <a:cs typeface="Courier New" panose="02070309020205020404" pitchFamily="49" charset="0"/>
              </a:rPr>
              <a:t>cp /lib/</a:t>
            </a:r>
            <a:r>
              <a:rPr lang="en-US" dirty="0" err="1">
                <a:latin typeface="Courier New" panose="02070309020205020404" pitchFamily="49" charset="0"/>
                <a:cs typeface="Courier New" panose="02070309020205020404" pitchFamily="49" charset="0"/>
              </a:rPr>
              <a:t>systemd</a:t>
            </a:r>
            <a:r>
              <a:rPr lang="en-US" dirty="0">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vncserver</a:t>
            </a:r>
            <a:r>
              <a:rPr lang="en-US" dirty="0">
                <a:latin typeface="Courier New" panose="02070309020205020404" pitchFamily="49" charset="0"/>
                <a:cs typeface="Courier New" panose="02070309020205020404" pitchFamily="49" charset="0"/>
              </a:rPr>
              <a:t>@.service </a:t>
            </a:r>
            <a:r>
              <a:rPr lang="en-US" dirty="0">
                <a:latin typeface="Courier New" panose="02070309020205020404" pitchFamily="49" charset="0"/>
                <a:cs typeface="Courier New" panose="02070309020205020404" pitchFamily="49" charset="0"/>
                <a:hlinkClick r:id="rId2"/>
              </a:rPr>
              <a:t>/etc/systemd/system/vncserver@:1.service</a:t>
            </a:r>
            <a:endParaRPr lang="en-US" dirty="0">
              <a:latin typeface="Courier New" panose="02070309020205020404" pitchFamily="49" charset="0"/>
              <a:cs typeface="Courier New" panose="02070309020205020404" pitchFamily="49" charset="0"/>
            </a:endParaRPr>
          </a:p>
          <a:p>
            <a:pPr lvl="2"/>
            <a:endParaRPr lang="en-US" dirty="0">
              <a:latin typeface="Courier New" panose="02070309020205020404" pitchFamily="49" charset="0"/>
              <a:cs typeface="Courier New" panose="02070309020205020404" pitchFamily="49" charset="0"/>
            </a:endParaRPr>
          </a:p>
          <a:p>
            <a:pPr lvl="1"/>
            <a:r>
              <a:rPr lang="en-US" dirty="0"/>
              <a:t>Add TCP firewall port 5901</a:t>
            </a:r>
          </a:p>
          <a:p>
            <a:pPr lvl="2"/>
            <a:r>
              <a:rPr lang="en-US" dirty="0"/>
              <a:t>firewall-</a:t>
            </a:r>
            <a:r>
              <a:rPr lang="en-US" dirty="0" err="1"/>
              <a:t>cmd</a:t>
            </a:r>
            <a:r>
              <a:rPr lang="en-US" dirty="0"/>
              <a:t> --zone=public --add-port=5901/</a:t>
            </a:r>
            <a:r>
              <a:rPr lang="en-US" dirty="0" err="1"/>
              <a:t>tcp</a:t>
            </a:r>
            <a:r>
              <a:rPr lang="en-US" dirty="0"/>
              <a:t> --permanent; firewall-</a:t>
            </a:r>
            <a:r>
              <a:rPr lang="en-US" dirty="0" err="1"/>
              <a:t>cmd</a:t>
            </a:r>
            <a:r>
              <a:rPr lang="en-US" dirty="0"/>
              <a:t> --reload</a:t>
            </a:r>
          </a:p>
        </p:txBody>
      </p:sp>
      <p:pic>
        <p:nvPicPr>
          <p:cNvPr id="6" name="Picture 2" descr="http://www.virtualpanic.com/tutorials/images/android-vncviewer.png">
            <a:extLst>
              <a:ext uri="{FF2B5EF4-FFF2-40B4-BE49-F238E27FC236}">
                <a16:creationId xmlns:a16="http://schemas.microsoft.com/office/drawing/2014/main" id="{3291E658-4769-CD47-82E8-EE18331A3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599" y="4624386"/>
            <a:ext cx="1490663" cy="1490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2E45B6-876E-4CD1-7D1B-B6A6C6F4DB9A}"/>
              </a:ext>
            </a:extLst>
          </p:cNvPr>
          <p:cNvSpPr/>
          <p:nvPr/>
        </p:nvSpPr>
        <p:spPr>
          <a:xfrm rot="21391866">
            <a:off x="8343755" y="436606"/>
            <a:ext cx="2872400" cy="1323439"/>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We already did this!</a:t>
            </a:r>
          </a:p>
        </p:txBody>
      </p:sp>
    </p:spTree>
    <p:extLst>
      <p:ext uri="{BB962C8B-B14F-4D97-AF65-F5344CB8AC3E}">
        <p14:creationId xmlns:p14="http://schemas.microsoft.com/office/powerpoint/2010/main" val="1770348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0D306-148A-C144-7CA9-A2E85F330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478C6-79D2-942C-DA53-1E1AAE5101C0}"/>
              </a:ext>
            </a:extLst>
          </p:cNvPr>
          <p:cNvSpPr>
            <a:spLocks noGrp="1"/>
          </p:cNvSpPr>
          <p:nvPr>
            <p:ph type="title"/>
          </p:nvPr>
        </p:nvSpPr>
        <p:spPr/>
        <p:txBody>
          <a:bodyPr/>
          <a:lstStyle/>
          <a:p>
            <a:r>
              <a:rPr lang="en-US" dirty="0"/>
              <a:t>VNC</a:t>
            </a:r>
          </a:p>
        </p:txBody>
      </p:sp>
      <p:sp>
        <p:nvSpPr>
          <p:cNvPr id="3" name="Content Placeholder 2">
            <a:extLst>
              <a:ext uri="{FF2B5EF4-FFF2-40B4-BE49-F238E27FC236}">
                <a16:creationId xmlns:a16="http://schemas.microsoft.com/office/drawing/2014/main" id="{242D61B1-5006-C4F6-A3F1-C83530E3E066}"/>
              </a:ext>
            </a:extLst>
          </p:cNvPr>
          <p:cNvSpPr>
            <a:spLocks noGrp="1"/>
          </p:cNvSpPr>
          <p:nvPr>
            <p:ph idx="1"/>
          </p:nvPr>
        </p:nvSpPr>
        <p:spPr>
          <a:xfrm>
            <a:off x="1097280" y="1845734"/>
            <a:ext cx="10058400" cy="4345516"/>
          </a:xfrm>
        </p:spPr>
        <p:txBody>
          <a:bodyPr>
            <a:normAutofit/>
          </a:bodyPr>
          <a:lstStyle/>
          <a:p>
            <a:r>
              <a:rPr lang="en-US" dirty="0"/>
              <a:t>Quick Install 2/2</a:t>
            </a:r>
          </a:p>
          <a:p>
            <a:pPr lvl="1"/>
            <a:r>
              <a:rPr lang="en-US" dirty="0"/>
              <a:t>Switch to user and run the </a:t>
            </a:r>
            <a:r>
              <a:rPr lang="en-US" dirty="0" err="1">
                <a:latin typeface="Courier New" panose="02070309020205020404" pitchFamily="49" charset="0"/>
                <a:cs typeface="Courier New" panose="02070309020205020404" pitchFamily="49" charset="0"/>
              </a:rPr>
              <a:t>vncserver</a:t>
            </a:r>
            <a:r>
              <a:rPr lang="en-US" dirty="0"/>
              <a:t> command to create a </a:t>
            </a:r>
            <a:r>
              <a:rPr lang="en-US" dirty="0" err="1"/>
              <a:t>vnc</a:t>
            </a:r>
            <a:r>
              <a:rPr lang="en-US" dirty="0"/>
              <a:t> password</a:t>
            </a:r>
          </a:p>
          <a:p>
            <a:pPr lvl="2"/>
            <a:r>
              <a:rPr lang="en-US" dirty="0" err="1">
                <a:latin typeface="Courier New" panose="02070309020205020404" pitchFamily="49" charset="0"/>
                <a:cs typeface="Courier New" panose="02070309020205020404" pitchFamily="49" charset="0"/>
              </a:rPr>
              <a:t>su</a:t>
            </a:r>
            <a:r>
              <a:rPr lang="en-US" dirty="0">
                <a:latin typeface="Courier New" panose="02070309020205020404" pitchFamily="49" charset="0"/>
                <a:cs typeface="Courier New" panose="02070309020205020404" pitchFamily="49" charset="0"/>
              </a:rPr>
              <a:t> – user</a:t>
            </a:r>
          </a:p>
          <a:p>
            <a:pPr lvl="2"/>
            <a:r>
              <a:rPr lang="en-US" dirty="0" err="1">
                <a:latin typeface="Courier New" panose="02070309020205020404" pitchFamily="49" charset="0"/>
                <a:cs typeface="Courier New" panose="02070309020205020404" pitchFamily="49" charset="0"/>
              </a:rPr>
              <a:t>vncserver</a:t>
            </a:r>
            <a:endParaRPr lang="en-US" dirty="0">
              <a:latin typeface="Courier New" panose="02070309020205020404" pitchFamily="49" charset="0"/>
              <a:cs typeface="Courier New" panose="02070309020205020404" pitchFamily="49" charset="0"/>
            </a:endParaRPr>
          </a:p>
          <a:p>
            <a:pPr marL="384048" lvl="2" indent="0">
              <a:buNone/>
            </a:pPr>
            <a:endParaRPr lang="en-US" dirty="0">
              <a:latin typeface="Courier New" panose="02070309020205020404" pitchFamily="49" charset="0"/>
              <a:cs typeface="Courier New" panose="02070309020205020404" pitchFamily="49" charset="0"/>
            </a:endParaRPr>
          </a:p>
          <a:p>
            <a:pPr lvl="1"/>
            <a:r>
              <a:rPr lang="en-US" dirty="0"/>
              <a:t>Set new service to run at boot</a:t>
            </a:r>
          </a:p>
          <a:p>
            <a:pPr lvl="2"/>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daemon-reload</a:t>
            </a:r>
          </a:p>
          <a:p>
            <a:pPr lvl="2"/>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enable </a:t>
            </a:r>
            <a:r>
              <a:rPr lang="en-US" dirty="0" err="1">
                <a:latin typeface="Courier New" panose="02070309020205020404" pitchFamily="49" charset="0"/>
                <a:cs typeface="Courier New" panose="02070309020205020404" pitchFamily="49" charset="0"/>
              </a:rPr>
              <a:t>vncserver</a:t>
            </a:r>
            <a:r>
              <a:rPr lang="en-US" dirty="0">
                <a:latin typeface="Courier New" panose="02070309020205020404" pitchFamily="49" charset="0"/>
                <a:cs typeface="Courier New" panose="02070309020205020404" pitchFamily="49" charset="0"/>
              </a:rPr>
              <a:t>@:1.service --now</a:t>
            </a:r>
          </a:p>
          <a:p>
            <a:pPr lvl="1"/>
            <a:endParaRPr lang="en-US" dirty="0"/>
          </a:p>
          <a:p>
            <a:pPr lvl="1"/>
            <a:r>
              <a:rPr lang="en-US" dirty="0"/>
              <a:t>Attempt to open a VNC connection to your server on port 5901!</a:t>
            </a:r>
          </a:p>
        </p:txBody>
      </p:sp>
      <p:sp>
        <p:nvSpPr>
          <p:cNvPr id="4" name="Rectangle 3">
            <a:extLst>
              <a:ext uri="{FF2B5EF4-FFF2-40B4-BE49-F238E27FC236}">
                <a16:creationId xmlns:a16="http://schemas.microsoft.com/office/drawing/2014/main" id="{C03A3DF8-E7E0-124B-6241-E97EC88A2263}"/>
              </a:ext>
            </a:extLst>
          </p:cNvPr>
          <p:cNvSpPr/>
          <p:nvPr/>
        </p:nvSpPr>
        <p:spPr>
          <a:xfrm rot="210215">
            <a:off x="8224275" y="2828835"/>
            <a:ext cx="3259567" cy="1200329"/>
          </a:xfrm>
          <a:prstGeom prst="rect">
            <a:avLst/>
          </a:prstGeom>
          <a:noFill/>
        </p:spPr>
        <p:txBody>
          <a:bodyPr wrap="squar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Use the username </a:t>
            </a:r>
            <a:r>
              <a:rPr lang="en-US" sz="3600" u="sng" dirty="0">
                <a:ln w="22225">
                  <a:solidFill>
                    <a:schemeClr val="accent2"/>
                  </a:solidFill>
                  <a:prstDash val="solid"/>
                </a:ln>
                <a:solidFill>
                  <a:schemeClr val="accent2">
                    <a:lumMod val="40000"/>
                    <a:lumOff val="60000"/>
                  </a:schemeClr>
                </a:solidFill>
              </a:rPr>
              <a:t>user</a:t>
            </a:r>
            <a:r>
              <a:rPr lang="en-US" sz="3600" b="1" dirty="0">
                <a:ln w="22225">
                  <a:solidFill>
                    <a:schemeClr val="accent2"/>
                  </a:solidFill>
                  <a:prstDash val="solid"/>
                </a:ln>
                <a:solidFill>
                  <a:schemeClr val="accent2">
                    <a:lumMod val="40000"/>
                    <a:lumOff val="60000"/>
                  </a:schemeClr>
                </a:solidFill>
              </a:rPr>
              <a:t>!</a:t>
            </a:r>
            <a:endParaRPr lang="en-US" sz="3600" b="1" cap="none" spc="0" dirty="0">
              <a:ln w="22225">
                <a:solidFill>
                  <a:schemeClr val="accent2"/>
                </a:solidFill>
                <a:prstDash val="solid"/>
              </a:ln>
              <a:solidFill>
                <a:schemeClr val="accent2">
                  <a:lumMod val="40000"/>
                  <a:lumOff val="60000"/>
                </a:schemeClr>
              </a:solidFill>
              <a:effectLst/>
            </a:endParaRPr>
          </a:p>
        </p:txBody>
      </p:sp>
      <p:pic>
        <p:nvPicPr>
          <p:cNvPr id="5" name="Picture 2" descr="http://www.virtualpanic.com/tutorials/images/android-vncviewer.png">
            <a:extLst>
              <a:ext uri="{FF2B5EF4-FFF2-40B4-BE49-F238E27FC236}">
                <a16:creationId xmlns:a16="http://schemas.microsoft.com/office/drawing/2014/main" id="{85DD6061-8365-629B-FA46-F0D66486D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599" y="4624386"/>
            <a:ext cx="1490663" cy="1490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A1E8C3E-CEC1-F5B8-1E4D-A38DCE412765}"/>
              </a:ext>
            </a:extLst>
          </p:cNvPr>
          <p:cNvSpPr/>
          <p:nvPr/>
        </p:nvSpPr>
        <p:spPr>
          <a:xfrm rot="21391866">
            <a:off x="8343755" y="436606"/>
            <a:ext cx="2872400" cy="1323439"/>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We already did this!</a:t>
            </a:r>
          </a:p>
        </p:txBody>
      </p:sp>
    </p:spTree>
    <p:extLst>
      <p:ext uri="{BB962C8B-B14F-4D97-AF65-F5344CB8AC3E}">
        <p14:creationId xmlns:p14="http://schemas.microsoft.com/office/powerpoint/2010/main" val="3729693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SNMP</a:t>
            </a:r>
          </a:p>
        </p:txBody>
      </p:sp>
      <p:sp>
        <p:nvSpPr>
          <p:cNvPr id="3" name="Content Placeholder 2"/>
          <p:cNvSpPr>
            <a:spLocks noGrp="1"/>
          </p:cNvSpPr>
          <p:nvPr>
            <p:ph idx="1"/>
          </p:nvPr>
        </p:nvSpPr>
        <p:spPr>
          <a:xfrm>
            <a:off x="1097280" y="1845734"/>
            <a:ext cx="10058400" cy="4326466"/>
          </a:xfrm>
        </p:spPr>
        <p:txBody>
          <a:bodyPr/>
          <a:lstStyle/>
          <a:p>
            <a:r>
              <a:rPr lang="en-US" dirty="0"/>
              <a:t>Simple Network Management Protocol (SNMP)</a:t>
            </a:r>
          </a:p>
          <a:p>
            <a:r>
              <a:rPr lang="en-US" dirty="0"/>
              <a:t>Queries a device for the value of a variable</a:t>
            </a:r>
          </a:p>
          <a:p>
            <a:pPr lvl="1"/>
            <a:r>
              <a:rPr lang="en-US" dirty="0"/>
              <a:t>GET IF-MIB::ifOutOctets.1</a:t>
            </a:r>
          </a:p>
          <a:p>
            <a:pPr lvl="2"/>
            <a:r>
              <a:rPr lang="en-US" dirty="0"/>
              <a:t>Bytes sent out interface #1</a:t>
            </a:r>
          </a:p>
          <a:p>
            <a:pPr lvl="1"/>
            <a:r>
              <a:rPr lang="en-US" dirty="0"/>
              <a:t>Many different available variables to query</a:t>
            </a:r>
          </a:p>
          <a:p>
            <a:pPr lvl="2"/>
            <a:r>
              <a:rPr lang="en-US" dirty="0"/>
              <a:t>Group of variables is called a Management Information Base (MIB)</a:t>
            </a:r>
          </a:p>
          <a:p>
            <a:pPr lvl="2"/>
            <a:r>
              <a:rPr lang="en-US" dirty="0"/>
              <a:t>Different vendors may implement different variables</a:t>
            </a:r>
          </a:p>
          <a:p>
            <a:r>
              <a:rPr lang="en-US" dirty="0"/>
              <a:t>Change a variable setting on a device</a:t>
            </a:r>
          </a:p>
          <a:p>
            <a:pPr lvl="1"/>
            <a:r>
              <a:rPr lang="en-US" dirty="0"/>
              <a:t>PUT</a:t>
            </a:r>
          </a:p>
          <a:p>
            <a:r>
              <a:rPr lang="en-US" dirty="0"/>
              <a:t>Create traps</a:t>
            </a:r>
          </a:p>
          <a:p>
            <a:pPr lvl="1"/>
            <a:r>
              <a:rPr lang="en-US" dirty="0"/>
              <a:t>Send an alert message when a </a:t>
            </a:r>
            <a:br>
              <a:rPr lang="en-US" dirty="0"/>
            </a:br>
            <a:r>
              <a:rPr lang="en-US" dirty="0"/>
              <a:t>particular variable threshold is met</a:t>
            </a:r>
          </a:p>
        </p:txBody>
      </p:sp>
      <p:pic>
        <p:nvPicPr>
          <p:cNvPr id="6" name="Picture 5"/>
          <p:cNvPicPr>
            <a:picLocks noChangeAspect="1"/>
          </p:cNvPicPr>
          <p:nvPr/>
        </p:nvPicPr>
        <p:blipFill>
          <a:blip r:embed="rId2"/>
          <a:stretch>
            <a:fillRect/>
          </a:stretch>
        </p:blipFill>
        <p:spPr>
          <a:xfrm>
            <a:off x="6229350" y="3891387"/>
            <a:ext cx="5734049" cy="2389187"/>
          </a:xfrm>
          <a:prstGeom prst="rect">
            <a:avLst/>
          </a:prstGeom>
        </p:spPr>
      </p:pic>
    </p:spTree>
    <p:extLst>
      <p:ext uri="{BB962C8B-B14F-4D97-AF65-F5344CB8AC3E}">
        <p14:creationId xmlns:p14="http://schemas.microsoft.com/office/powerpoint/2010/main" val="444580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SNMP</a:t>
            </a:r>
          </a:p>
        </p:txBody>
      </p:sp>
      <p:sp>
        <p:nvSpPr>
          <p:cNvPr id="3" name="Content Placeholder 2"/>
          <p:cNvSpPr>
            <a:spLocks noGrp="1"/>
          </p:cNvSpPr>
          <p:nvPr>
            <p:ph idx="1"/>
          </p:nvPr>
        </p:nvSpPr>
        <p:spPr>
          <a:xfrm>
            <a:off x="1097280" y="1845734"/>
            <a:ext cx="10058400" cy="4326466"/>
          </a:xfrm>
        </p:spPr>
        <p:txBody>
          <a:bodyPr/>
          <a:lstStyle/>
          <a:p>
            <a:r>
              <a:rPr lang="en-US" dirty="0"/>
              <a:t>Simple Network Management Protocol</a:t>
            </a:r>
          </a:p>
          <a:p>
            <a:r>
              <a:rPr lang="en-US" dirty="0"/>
              <a:t>Configured through passwords and SNMP access groups</a:t>
            </a:r>
          </a:p>
          <a:p>
            <a:pPr lvl="1"/>
            <a:r>
              <a:rPr lang="en-US" dirty="0"/>
              <a:t>Passwords called community strings are used</a:t>
            </a:r>
          </a:p>
          <a:p>
            <a:pPr lvl="1"/>
            <a:r>
              <a:rPr lang="en-US" dirty="0"/>
              <a:t>Community strings are shared, and not very secure</a:t>
            </a:r>
          </a:p>
          <a:p>
            <a:pPr lvl="1"/>
            <a:r>
              <a:rPr lang="en-US" dirty="0"/>
              <a:t>Early versions were not encrypted</a:t>
            </a:r>
          </a:p>
          <a:p>
            <a:r>
              <a:rPr lang="en-US" dirty="0"/>
              <a:t>Only allow known hosts to access SNMP system</a:t>
            </a:r>
          </a:p>
          <a:p>
            <a:r>
              <a:rPr lang="en-US" dirty="0"/>
              <a:t>Use non-standard community strings</a:t>
            </a:r>
          </a:p>
          <a:p>
            <a:r>
              <a:rPr lang="en-US" dirty="0"/>
              <a:t>Limit what data can be seen and what</a:t>
            </a:r>
            <a:br>
              <a:rPr lang="en-US" dirty="0"/>
            </a:br>
            <a:r>
              <a:rPr lang="en-US" dirty="0"/>
              <a:t>data can be changed</a:t>
            </a:r>
          </a:p>
          <a:p>
            <a:r>
              <a:rPr lang="en-US" dirty="0"/>
              <a:t>Use latest versions of SNMP where possible</a:t>
            </a:r>
          </a:p>
          <a:p>
            <a:pPr lvl="1"/>
            <a:r>
              <a:rPr lang="en-US" dirty="0"/>
              <a:t>SNMP v3</a:t>
            </a:r>
          </a:p>
        </p:txBody>
      </p:sp>
      <p:pic>
        <p:nvPicPr>
          <p:cNvPr id="4" name="Picture 3"/>
          <p:cNvPicPr>
            <a:picLocks noChangeAspect="1"/>
          </p:cNvPicPr>
          <p:nvPr/>
        </p:nvPicPr>
        <p:blipFill>
          <a:blip r:embed="rId2"/>
          <a:stretch>
            <a:fillRect/>
          </a:stretch>
        </p:blipFill>
        <p:spPr>
          <a:xfrm>
            <a:off x="6229350" y="3891387"/>
            <a:ext cx="5734049" cy="2389187"/>
          </a:xfrm>
          <a:prstGeom prst="rect">
            <a:avLst/>
          </a:prstGeom>
        </p:spPr>
      </p:pic>
      <p:sp>
        <p:nvSpPr>
          <p:cNvPr id="5" name="Rectangle 4"/>
          <p:cNvSpPr/>
          <p:nvPr/>
        </p:nvSpPr>
        <p:spPr>
          <a:xfrm rot="721892">
            <a:off x="7591205" y="2152654"/>
            <a:ext cx="3277051" cy="1323439"/>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Use UDP for </a:t>
            </a:r>
            <a:br>
              <a:rPr lang="en-US" sz="4000" b="1" cap="none" spc="0" dirty="0">
                <a:ln w="22225">
                  <a:solidFill>
                    <a:schemeClr val="accent2"/>
                  </a:solidFill>
                  <a:prstDash val="solid"/>
                </a:ln>
                <a:solidFill>
                  <a:schemeClr val="accent2">
                    <a:lumMod val="40000"/>
                    <a:lumOff val="60000"/>
                  </a:schemeClr>
                </a:solidFill>
                <a:effectLst/>
              </a:rPr>
            </a:br>
            <a:r>
              <a:rPr lang="en-US" sz="4000" b="1" cap="none" spc="0" dirty="0">
                <a:ln w="22225">
                  <a:solidFill>
                    <a:schemeClr val="accent2"/>
                  </a:solidFill>
                  <a:prstDash val="solid"/>
                </a:ln>
                <a:solidFill>
                  <a:schemeClr val="accent2">
                    <a:lumMod val="40000"/>
                    <a:lumOff val="60000"/>
                  </a:schemeClr>
                </a:solidFill>
                <a:effectLst/>
              </a:rPr>
              <a:t>less overhead!</a:t>
            </a:r>
          </a:p>
        </p:txBody>
      </p:sp>
    </p:spTree>
    <p:extLst>
      <p:ext uri="{BB962C8B-B14F-4D97-AF65-F5344CB8AC3E}">
        <p14:creationId xmlns:p14="http://schemas.microsoft.com/office/powerpoint/2010/main" val="2459450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Runlevels</a:t>
            </a:r>
            <a:endParaRPr lang="en-US" dirty="0"/>
          </a:p>
        </p:txBody>
      </p:sp>
      <p:sp>
        <p:nvSpPr>
          <p:cNvPr id="3" name="Content Placeholder 2"/>
          <p:cNvSpPr>
            <a:spLocks noGrp="1"/>
          </p:cNvSpPr>
          <p:nvPr>
            <p:ph idx="1"/>
          </p:nvPr>
        </p:nvSpPr>
        <p:spPr>
          <a:xfrm>
            <a:off x="1097280" y="1845733"/>
            <a:ext cx="10058400" cy="4624515"/>
          </a:xfrm>
        </p:spPr>
        <p:txBody>
          <a:bodyPr>
            <a:normAutofit/>
          </a:bodyPr>
          <a:lstStyle/>
          <a:p>
            <a:r>
              <a:rPr lang="en-US" dirty="0"/>
              <a:t>Linux has traditionally provided multiple different run-levels</a:t>
            </a:r>
          </a:p>
          <a:p>
            <a:pPr lvl="1"/>
            <a:r>
              <a:rPr lang="en-US" dirty="0"/>
              <a:t>States of the running machine configuration</a:t>
            </a:r>
          </a:p>
          <a:p>
            <a:pPr lvl="1"/>
            <a:r>
              <a:rPr lang="en-US" dirty="0"/>
              <a:t>0 – Halt – What to do when stopping the server</a:t>
            </a:r>
          </a:p>
          <a:p>
            <a:pPr lvl="1"/>
            <a:r>
              <a:rPr lang="en-US" dirty="0"/>
              <a:t>1 – Single user mode – no networking and minimal set of running processes</a:t>
            </a:r>
          </a:p>
          <a:p>
            <a:pPr lvl="1"/>
            <a:r>
              <a:rPr lang="en-US" dirty="0"/>
              <a:t>2 – Multi-user mode – no networking or networking dependent processes</a:t>
            </a:r>
          </a:p>
          <a:p>
            <a:pPr lvl="1"/>
            <a:r>
              <a:rPr lang="en-US" dirty="0"/>
              <a:t>3 – Multi-user mode – Full networking, command line console</a:t>
            </a:r>
          </a:p>
          <a:p>
            <a:pPr lvl="1"/>
            <a:r>
              <a:rPr lang="en-US" dirty="0"/>
              <a:t>4 – User-defined</a:t>
            </a:r>
          </a:p>
          <a:p>
            <a:pPr lvl="1"/>
            <a:r>
              <a:rPr lang="en-US" dirty="0"/>
              <a:t>5 – Multi-user mode w/ GUI – Full networking, GUI console</a:t>
            </a:r>
          </a:p>
          <a:p>
            <a:pPr lvl="1"/>
            <a:r>
              <a:rPr lang="en-US" dirty="0"/>
              <a:t>6 – Reboot – what to do when rebooting the server</a:t>
            </a:r>
          </a:p>
          <a:p>
            <a:r>
              <a:rPr lang="en-US" dirty="0" err="1"/>
              <a:t>Initd</a:t>
            </a:r>
            <a:r>
              <a:rPr lang="en-US" dirty="0"/>
              <a:t> based systems configure the default </a:t>
            </a:r>
            <a:r>
              <a:rPr lang="en-US" dirty="0" err="1"/>
              <a:t>runlevel</a:t>
            </a:r>
            <a:r>
              <a:rPr lang="en-US" dirty="0"/>
              <a:t> in /</a:t>
            </a:r>
            <a:r>
              <a:rPr lang="en-US" dirty="0" err="1"/>
              <a:t>etc</a:t>
            </a:r>
            <a:r>
              <a:rPr lang="en-US" dirty="0"/>
              <a:t>/</a:t>
            </a:r>
            <a:r>
              <a:rPr lang="en-US" dirty="0" err="1"/>
              <a:t>inittab</a:t>
            </a:r>
            <a:endParaRPr lang="en-US" dirty="0"/>
          </a:p>
          <a:p>
            <a:r>
              <a:rPr lang="en-US" dirty="0" err="1"/>
              <a:t>Systemd</a:t>
            </a:r>
            <a:r>
              <a:rPr lang="en-US" dirty="0"/>
              <a:t> based systems use </a:t>
            </a:r>
            <a:r>
              <a:rPr lang="en-US" dirty="0" err="1"/>
              <a:t>systemctl</a:t>
            </a:r>
            <a:r>
              <a:rPr lang="en-US" dirty="0"/>
              <a:t> commands</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get-default</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set-default multi-</a:t>
            </a:r>
            <a:r>
              <a:rPr lang="en-US" dirty="0" err="1">
                <a:latin typeface="Courier New" panose="02070309020205020404" pitchFamily="49" charset="0"/>
                <a:cs typeface="Courier New" panose="02070309020205020404" pitchFamily="49" charset="0"/>
              </a:rPr>
              <a:t>user.target</a:t>
            </a:r>
            <a:endParaRPr lang="en-US" dirty="0">
              <a:latin typeface="Courier New" panose="02070309020205020404" pitchFamily="49" charset="0"/>
              <a:cs typeface="Courier New" panose="02070309020205020404" pitchFamily="49" charset="0"/>
            </a:endParaRPr>
          </a:p>
        </p:txBody>
      </p:sp>
      <p:sp>
        <p:nvSpPr>
          <p:cNvPr id="4" name="Rectangle 3"/>
          <p:cNvSpPr/>
          <p:nvPr/>
        </p:nvSpPr>
        <p:spPr>
          <a:xfrm rot="579535">
            <a:off x="8453131" y="2195810"/>
            <a:ext cx="3039101" cy="1200329"/>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Linux Standard</a:t>
            </a:r>
            <a:br>
              <a:rPr lang="en-US" sz="3600" b="1" cap="none" spc="0" dirty="0">
                <a:ln w="22225">
                  <a:solidFill>
                    <a:schemeClr val="accent2"/>
                  </a:solidFill>
                  <a:prstDash val="solid"/>
                </a:ln>
                <a:solidFill>
                  <a:schemeClr val="accent2">
                    <a:lumMod val="40000"/>
                    <a:lumOff val="60000"/>
                  </a:schemeClr>
                </a:solidFill>
                <a:effectLst/>
              </a:rPr>
            </a:br>
            <a:r>
              <a:rPr lang="en-US" sz="3600" b="1" cap="none" spc="0" dirty="0">
                <a:ln w="22225">
                  <a:solidFill>
                    <a:schemeClr val="accent2"/>
                  </a:solidFill>
                  <a:prstDash val="solid"/>
                </a:ln>
                <a:solidFill>
                  <a:schemeClr val="accent2">
                    <a:lumMod val="40000"/>
                    <a:lumOff val="60000"/>
                  </a:schemeClr>
                </a:solidFill>
                <a:effectLst/>
              </a:rPr>
              <a:t>Base Spec</a:t>
            </a:r>
          </a:p>
        </p:txBody>
      </p:sp>
      <p:pic>
        <p:nvPicPr>
          <p:cNvPr id="7170" name="Picture 2" descr="http://websistent.com/wp-content/uploads/2013/08/change-default-runlevel-linux-243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77192" y="3642586"/>
            <a:ext cx="1990978" cy="2457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58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Scripting</a:t>
            </a:r>
          </a:p>
        </p:txBody>
      </p:sp>
      <p:sp>
        <p:nvSpPr>
          <p:cNvPr id="3" name="Content Placeholder 2"/>
          <p:cNvSpPr>
            <a:spLocks noGrp="1"/>
          </p:cNvSpPr>
          <p:nvPr>
            <p:ph idx="1"/>
          </p:nvPr>
        </p:nvSpPr>
        <p:spPr>
          <a:xfrm>
            <a:off x="1097280" y="1845734"/>
            <a:ext cx="10058400" cy="4335147"/>
          </a:xfrm>
        </p:spPr>
        <p:txBody>
          <a:bodyPr>
            <a:normAutofit/>
          </a:bodyPr>
          <a:lstStyle/>
          <a:p>
            <a:r>
              <a:rPr lang="en-US" dirty="0"/>
              <a:t>Bourne Again Shell (BASH)</a:t>
            </a:r>
          </a:p>
          <a:p>
            <a:pPr lvl="1"/>
            <a:r>
              <a:rPr lang="en-US" dirty="0"/>
              <a:t>Indicated with the line “</a:t>
            </a:r>
            <a:r>
              <a:rPr lang="en-US" dirty="0">
                <a:latin typeface="Courier New" panose="02070309020205020404" pitchFamily="49" charset="0"/>
                <a:cs typeface="Courier New" panose="02070309020205020404" pitchFamily="49" charset="0"/>
              </a:rPr>
              <a:t>#!/bin/bash</a:t>
            </a:r>
            <a:r>
              <a:rPr lang="en-US" dirty="0"/>
              <a:t>” at the beginning of the script file</a:t>
            </a:r>
          </a:p>
          <a:p>
            <a:pPr lvl="1"/>
            <a:r>
              <a:rPr lang="en-US" dirty="0"/>
              <a:t>Supports variables, functions, etc.</a:t>
            </a:r>
          </a:p>
          <a:p>
            <a:pPr lvl="2"/>
            <a:r>
              <a:rPr lang="en-US" dirty="0"/>
              <a:t>If, then, else</a:t>
            </a:r>
          </a:p>
          <a:p>
            <a:pPr lvl="2"/>
            <a:r>
              <a:rPr lang="en-US" dirty="0"/>
              <a:t>For, while loops</a:t>
            </a:r>
          </a:p>
          <a:p>
            <a:pPr lvl="2"/>
            <a:r>
              <a:rPr lang="en-US" dirty="0"/>
              <a:t>Variable manipulation</a:t>
            </a:r>
          </a:p>
          <a:p>
            <a:pPr lvl="2"/>
            <a:r>
              <a:rPr lang="en-US" dirty="0"/>
              <a:t>Support for any Linux commands, including output redirect, piping, and more</a:t>
            </a:r>
          </a:p>
          <a:p>
            <a:pPr lvl="1"/>
            <a:r>
              <a:rPr lang="en-US" dirty="0"/>
              <a:t>File </a:t>
            </a:r>
            <a:r>
              <a:rPr lang="en-US" dirty="0">
                <a:latin typeface="Courier New" panose="02070309020205020404" pitchFamily="49" charset="0"/>
                <a:cs typeface="Courier New" panose="02070309020205020404" pitchFamily="49" charset="0"/>
              </a:rPr>
              <a:t>/root/</a:t>
            </a:r>
            <a:r>
              <a:rPr lang="en-US" dirty="0" err="1">
                <a:latin typeface="Courier New" panose="02070309020205020404" pitchFamily="49" charset="0"/>
                <a:cs typeface="Courier New" panose="02070309020205020404" pitchFamily="49" charset="0"/>
              </a:rPr>
              <a:t>updateme.sh</a:t>
            </a:r>
            <a:endParaRPr lang="en-US" dirty="0">
              <a:latin typeface="Courier New" panose="02070309020205020404" pitchFamily="49" charset="0"/>
              <a:cs typeface="Courier New" panose="02070309020205020404" pitchFamily="49" charset="0"/>
            </a:endParaRPr>
          </a:p>
          <a:p>
            <a:pPr marL="566928" lvl="3" indent="0">
              <a:buNone/>
            </a:pPr>
            <a:r>
              <a:rPr lang="en-US" dirty="0">
                <a:latin typeface="Courier New" panose="02070309020205020404" pitchFamily="49" charset="0"/>
                <a:cs typeface="Courier New" panose="02070309020205020404" pitchFamily="49" charset="0"/>
              </a:rPr>
              <a:t>#!/bin/bash</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clean all --</a:t>
            </a:r>
            <a:r>
              <a:rPr lang="en-US" dirty="0" err="1">
                <a:latin typeface="Courier New" panose="02070309020205020404" pitchFamily="49" charset="0"/>
                <a:cs typeface="Courier New" panose="02070309020205020404" pitchFamily="49" charset="0"/>
              </a:rPr>
              <a:t>enablerepo</a:t>
            </a:r>
            <a:r>
              <a:rPr lang="en-US" dirty="0">
                <a:latin typeface="Courier New" panose="02070309020205020404" pitchFamily="49" charset="0"/>
                <a:cs typeface="Courier New" panose="02070309020205020404" pitchFamily="49" charset="0"/>
              </a:rPr>
              <a:t>=*</a:t>
            </a:r>
          </a:p>
          <a:p>
            <a:pPr marL="566928" lvl="3" indent="0">
              <a:buNone/>
            </a:pPr>
            <a:r>
              <a:rPr lang="en-US" dirty="0">
                <a:latin typeface="Courier New" panose="02070309020205020404" pitchFamily="49" charset="0"/>
                <a:cs typeface="Courier New" panose="02070309020205020404" pitchFamily="49" charset="0"/>
              </a:rPr>
              <a:t>rm -rf /var/cache/</a:t>
            </a:r>
            <a:r>
              <a:rPr lang="en-US" dirty="0" err="1">
                <a:latin typeface="Courier New" panose="02070309020205020404" pitchFamily="49" charset="0"/>
                <a:cs typeface="Courier New" panose="02070309020205020404" pitchFamily="49" charset="0"/>
              </a:rPr>
              <a:t>dnf</a:t>
            </a:r>
            <a:endParaRPr lang="en-US" dirty="0">
              <a:latin typeface="Courier New" panose="02070309020205020404" pitchFamily="49" charset="0"/>
              <a:cs typeface="Courier New" panose="02070309020205020404" pitchFamily="49" charset="0"/>
            </a:endParaRP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 kernel</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 kernel*</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a:t>
            </a:r>
            <a:endParaRPr lang="en-US" dirty="0"/>
          </a:p>
        </p:txBody>
      </p:sp>
      <p:pic>
        <p:nvPicPr>
          <p:cNvPr id="6" name="Picture 5" descr="http://cdn.curvve.com/wp-content/uploads/Termina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78" y="4539290"/>
            <a:ext cx="1860912" cy="18609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590719">
            <a:off x="7598572" y="2924844"/>
            <a:ext cx="4313358" cy="1200329"/>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Don’t forget to set the script executable!</a:t>
            </a:r>
          </a:p>
        </p:txBody>
      </p:sp>
    </p:spTree>
    <p:extLst>
      <p:ext uri="{BB962C8B-B14F-4D97-AF65-F5344CB8AC3E}">
        <p14:creationId xmlns:p14="http://schemas.microsoft.com/office/powerpoint/2010/main" val="82206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3830-4266-FA4C-A1E4-D13EA250C16D}"/>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4E5B2042-35E9-9049-A842-3871F74DFCFB}"/>
              </a:ext>
            </a:extLst>
          </p:cNvPr>
          <p:cNvSpPr>
            <a:spLocks noGrp="1"/>
          </p:cNvSpPr>
          <p:nvPr>
            <p:ph idx="1"/>
          </p:nvPr>
        </p:nvSpPr>
        <p:spPr>
          <a:xfrm>
            <a:off x="1097280" y="1845733"/>
            <a:ext cx="10058400" cy="4725663"/>
          </a:xfrm>
        </p:spPr>
        <p:txBody>
          <a:bodyPr>
            <a:normAutofit/>
          </a:bodyPr>
          <a:lstStyle/>
          <a:p>
            <a:r>
              <a:rPr lang="en-US" dirty="0"/>
              <a:t>Use the previous long file listing to answer the questions:</a:t>
            </a:r>
          </a:p>
          <a:p>
            <a:pPr lvl="1"/>
            <a:r>
              <a:rPr lang="en-US" dirty="0"/>
              <a:t>1. Which </a:t>
            </a:r>
            <a:r>
              <a:rPr lang="en-US" b="1" dirty="0"/>
              <a:t>files</a:t>
            </a:r>
            <a:r>
              <a:rPr lang="en-US" dirty="0"/>
              <a:t> are executable?</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rwx</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82 Sep 12  2014 attach.sh</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rwx</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115 Oct 22  2014 test.sh</a:t>
            </a:r>
            <a:endParaRPr lang="en-US" dirty="0"/>
          </a:p>
          <a:p>
            <a:pPr lvl="1"/>
            <a:r>
              <a:rPr lang="en-US" dirty="0"/>
              <a:t>2. What are the directories?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--x--x. 11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13:58 . </a:t>
            </a:r>
          </a:p>
          <a:p>
            <a:pPr marL="384048" lvl="2" indent="0">
              <a:buNone/>
            </a:pPr>
            <a:r>
              <a:rPr lang="en-US" dirty="0" err="1">
                <a:latin typeface="Courier New" panose="02070309020205020404" pitchFamily="49" charset="0"/>
                <a:cs typeface="Courier New" panose="02070309020205020404" pitchFamily="49" charset="0"/>
              </a:rPr>
              <a:t>drwxr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xr</a:t>
            </a:r>
            <a:r>
              <a:rPr lang="en-US" dirty="0">
                <a:latin typeface="Courier New" panose="02070309020205020404" pitchFamily="49" charset="0"/>
                <a:cs typeface="Courier New" panose="02070309020205020404" pitchFamily="49" charset="0"/>
              </a:rPr>
              <a:t>-x. 14 root  </a:t>
            </a:r>
            <a:r>
              <a:rPr lang="en-US" dirty="0" err="1">
                <a:latin typeface="Courier New" panose="02070309020205020404" pitchFamily="49" charset="0"/>
                <a:cs typeface="Courier New" panose="02070309020205020404" pitchFamily="49" charset="0"/>
              </a:rPr>
              <a:t>root</a:t>
            </a:r>
            <a:r>
              <a:rPr lang="en-US" dirty="0">
                <a:latin typeface="Courier New" panose="02070309020205020404" pitchFamily="49" charset="0"/>
                <a:cs typeface="Courier New" panose="02070309020205020404" pitchFamily="49" charset="0"/>
              </a:rPr>
              <a:t>  4.0K Aug 24  2015 ..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3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May 28  2013 .config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4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Dec  5 12:28 .</a:t>
            </a:r>
            <a:r>
              <a:rPr lang="en-US" dirty="0" err="1">
                <a:latin typeface="Courier New" panose="02070309020205020404" pitchFamily="49" charset="0"/>
                <a:cs typeface="Courier New" panose="02070309020205020404" pitchFamily="49" charset="0"/>
              </a:rPr>
              <a:t>irssi</a:t>
            </a:r>
            <a:r>
              <a:rPr lang="en-US" dirty="0">
                <a:latin typeface="Courier New" panose="02070309020205020404" pitchFamily="49" charset="0"/>
                <a:cs typeface="Courier New" panose="02070309020205020404" pitchFamily="49" charset="0"/>
              </a:rPr>
              <a:t> </a:t>
            </a:r>
          </a:p>
          <a:p>
            <a:pPr marL="384048" lvl="2" indent="0">
              <a:buNone/>
            </a:pPr>
            <a:r>
              <a:rPr lang="en-US" dirty="0" err="1">
                <a:latin typeface="Courier New" panose="02070309020205020404" pitchFamily="49" charset="0"/>
                <a:cs typeface="Courier New" panose="02070309020205020404" pitchFamily="49" charset="0"/>
              </a:rPr>
              <a:t>drwxr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xr</a:t>
            </a:r>
            <a:r>
              <a:rPr lang="en-US" dirty="0">
                <a:latin typeface="Courier New" panose="02070309020205020404" pitchFamily="49" charset="0"/>
                <a:cs typeface="Courier New" panose="02070309020205020404" pitchFamily="49" charset="0"/>
              </a:rPr>
              <a:t>-x   3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13:58 .</a:t>
            </a:r>
            <a:r>
              <a:rPr lang="en-US" dirty="0" err="1">
                <a:latin typeface="Courier New" panose="02070309020205020404" pitchFamily="49" charset="0"/>
                <a:cs typeface="Courier New" panose="02070309020205020404" pitchFamily="49" charset="0"/>
              </a:rPr>
              <a:t>libvirt</a:t>
            </a:r>
            <a:r>
              <a:rPr lang="en-US" dirty="0">
                <a:latin typeface="Courier New" panose="02070309020205020404" pitchFamily="49" charset="0"/>
                <a:cs typeface="Courier New" panose="02070309020205020404" pitchFamily="49" charset="0"/>
              </a:rPr>
              <a:t>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2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Aug 20  2014 </a:t>
            </a:r>
            <a:r>
              <a:rPr lang="en-US" dirty="0" err="1">
                <a:latin typeface="Courier New" panose="02070309020205020404" pitchFamily="49" charset="0"/>
                <a:cs typeface="Courier New" panose="02070309020205020404" pitchFamily="49" charset="0"/>
              </a:rPr>
              <a:t>miau</a:t>
            </a:r>
            <a:r>
              <a:rPr lang="en-US" dirty="0">
                <a:latin typeface="Courier New" panose="02070309020205020404" pitchFamily="49" charset="0"/>
                <a:cs typeface="Courier New" panose="02070309020205020404" pitchFamily="49" charset="0"/>
              </a:rPr>
              <a:t>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7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3 18:57 </a:t>
            </a:r>
            <a:r>
              <a:rPr lang="en-US" dirty="0" err="1">
                <a:latin typeface="Courier New" panose="02070309020205020404" pitchFamily="49" charset="0"/>
                <a:cs typeface="Courier New" panose="02070309020205020404" pitchFamily="49" charset="0"/>
              </a:rPr>
              <a:t>misc</a:t>
            </a:r>
            <a:r>
              <a:rPr lang="en-US" dirty="0">
                <a:latin typeface="Courier New" panose="02070309020205020404" pitchFamily="49" charset="0"/>
                <a:cs typeface="Courier New" panose="02070309020205020404" pitchFamily="49" charset="0"/>
              </a:rPr>
              <a:t>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4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May 24  2013 old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2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20 20:15 .ssh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2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15:26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 </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7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Sep 11 19:35 wraith</a:t>
            </a:r>
            <a:endParaRPr lang="en-US" dirty="0"/>
          </a:p>
        </p:txBody>
      </p:sp>
    </p:spTree>
    <p:extLst>
      <p:ext uri="{BB962C8B-B14F-4D97-AF65-F5344CB8AC3E}">
        <p14:creationId xmlns:p14="http://schemas.microsoft.com/office/powerpoint/2010/main" val="1786499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Scripting</a:t>
            </a:r>
          </a:p>
        </p:txBody>
      </p:sp>
      <p:sp>
        <p:nvSpPr>
          <p:cNvPr id="3" name="Content Placeholder 2"/>
          <p:cNvSpPr>
            <a:spLocks noGrp="1"/>
          </p:cNvSpPr>
          <p:nvPr>
            <p:ph idx="1"/>
          </p:nvPr>
        </p:nvSpPr>
        <p:spPr>
          <a:xfrm>
            <a:off x="1097280" y="1845734"/>
            <a:ext cx="10058400" cy="4725663"/>
          </a:xfrm>
        </p:spPr>
        <p:txBody>
          <a:bodyPr>
            <a:normAutofit/>
          </a:bodyPr>
          <a:lstStyle/>
          <a:p>
            <a:r>
              <a:rPr lang="en-US" dirty="0"/>
              <a:t>Bourne Again Shell (BASH)</a:t>
            </a:r>
          </a:p>
          <a:p>
            <a:pPr lvl="1"/>
            <a:r>
              <a:rPr lang="en-US" dirty="0"/>
              <a:t>Indicated with the line “</a:t>
            </a:r>
            <a:r>
              <a:rPr lang="en-US" dirty="0">
                <a:latin typeface="Courier New" panose="02070309020205020404" pitchFamily="49" charset="0"/>
                <a:cs typeface="Courier New" panose="02070309020205020404" pitchFamily="49" charset="0"/>
              </a:rPr>
              <a:t>#!/bin/bash</a:t>
            </a:r>
            <a:r>
              <a:rPr lang="en-US" dirty="0"/>
              <a:t>” at the beginning of the script file</a:t>
            </a:r>
          </a:p>
          <a:p>
            <a:pPr lvl="1"/>
            <a:r>
              <a:rPr lang="en-US" dirty="0"/>
              <a:t>Supports variables, functions, etc.</a:t>
            </a:r>
          </a:p>
          <a:p>
            <a:pPr lvl="1"/>
            <a:r>
              <a:rPr lang="en-US" dirty="0"/>
              <a:t>File </a:t>
            </a:r>
            <a:r>
              <a:rPr lang="en-US" dirty="0">
                <a:latin typeface="Courier New" panose="02070309020205020404" pitchFamily="49" charset="0"/>
                <a:cs typeface="Courier New" panose="02070309020205020404" pitchFamily="49" charset="0"/>
              </a:rPr>
              <a:t>/root/backups.sh</a:t>
            </a:r>
          </a:p>
          <a:p>
            <a:pPr marL="566928" lvl="3" indent="0">
              <a:buNone/>
            </a:pPr>
            <a:r>
              <a:rPr lang="en-US" dirty="0">
                <a:latin typeface="Courier New" panose="02070309020205020404" pitchFamily="49" charset="0"/>
                <a:cs typeface="Courier New" panose="02070309020205020404" pitchFamily="49" charset="0"/>
              </a:rPr>
              <a:t>#!/bin/bash</a:t>
            </a:r>
          </a:p>
          <a:p>
            <a:pPr marL="566928" lvl="3" indent="0">
              <a:buNone/>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-p /backups</a:t>
            </a:r>
          </a:p>
          <a:p>
            <a:pPr marL="566928" lvl="3" indent="0">
              <a:buNone/>
            </a:pPr>
            <a:r>
              <a:rPr lang="en-US" dirty="0" err="1">
                <a:latin typeface="Courier New" panose="02070309020205020404" pitchFamily="49" charset="0"/>
                <a:cs typeface="Courier New" panose="02070309020205020404" pitchFamily="49" charset="0"/>
              </a:rPr>
              <a:t>rsync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avz</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 /backups/</a:t>
            </a:r>
          </a:p>
          <a:p>
            <a:pPr marL="566928" lvl="3" indent="0">
              <a:buNone/>
            </a:pPr>
            <a:r>
              <a:rPr lang="en-US" dirty="0" err="1">
                <a:latin typeface="Courier New" panose="02070309020205020404" pitchFamily="49" charset="0"/>
                <a:cs typeface="Courier New" panose="02070309020205020404" pitchFamily="49" charset="0"/>
              </a:rPr>
              <a:t>rsync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avz</a:t>
            </a:r>
            <a:r>
              <a:rPr lang="en-US" dirty="0">
                <a:latin typeface="Courier New" panose="02070309020205020404" pitchFamily="49" charset="0"/>
                <a:cs typeface="Courier New" panose="02070309020205020404" pitchFamily="49" charset="0"/>
              </a:rPr>
              <a:t> /root /backups/</a:t>
            </a:r>
          </a:p>
          <a:p>
            <a:pPr marL="566928" lvl="3" indent="0">
              <a:buNone/>
            </a:pPr>
            <a:r>
              <a:rPr lang="en-US" dirty="0" err="1">
                <a:latin typeface="Courier New" panose="02070309020205020404" pitchFamily="49" charset="0"/>
                <a:cs typeface="Courier New" panose="02070309020205020404" pitchFamily="49" charset="0"/>
              </a:rPr>
              <a:t>rsync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avz</a:t>
            </a:r>
            <a:r>
              <a:rPr lang="en-US" dirty="0">
                <a:latin typeface="Courier New" panose="02070309020205020404" pitchFamily="49" charset="0"/>
                <a:cs typeface="Courier New" panose="02070309020205020404" pitchFamily="49" charset="0"/>
              </a:rPr>
              <a:t> /home /backups/ --exclude="students/"</a:t>
            </a:r>
          </a:p>
          <a:p>
            <a:r>
              <a:rPr lang="en-US" dirty="0"/>
              <a:t>Put your script in your crontab:</a:t>
            </a:r>
          </a:p>
          <a:p>
            <a:pPr lvl="1"/>
            <a:r>
              <a:rPr lang="en-US" dirty="0"/>
              <a:t>Edit your crontab with </a:t>
            </a:r>
            <a:r>
              <a:rPr lang="en-US" dirty="0">
                <a:latin typeface="Courier New" panose="02070309020205020404" pitchFamily="49" charset="0"/>
                <a:cs typeface="Courier New" panose="02070309020205020404" pitchFamily="49" charset="0"/>
              </a:rPr>
              <a:t>crontab -e</a:t>
            </a:r>
          </a:p>
          <a:p>
            <a:pPr lvl="2"/>
            <a:r>
              <a:rPr lang="en-US" sz="1200" dirty="0">
                <a:latin typeface="Courier New" panose="02070309020205020404" pitchFamily="49" charset="0"/>
                <a:cs typeface="Courier New" panose="02070309020205020404" pitchFamily="49" charset="0"/>
              </a:rPr>
              <a:t># Minute   Hour   Day of Month       </a:t>
            </a:r>
            <a:r>
              <a:rPr lang="en-US" sz="1200" dirty="0" err="1">
                <a:latin typeface="Courier New" panose="02070309020205020404" pitchFamily="49" charset="0"/>
                <a:cs typeface="Courier New" panose="02070309020205020404" pitchFamily="49" charset="0"/>
              </a:rPr>
              <a:t>Month</a:t>
            </a:r>
            <a:r>
              <a:rPr lang="en-US" sz="1200" dirty="0">
                <a:latin typeface="Courier New" panose="02070309020205020404" pitchFamily="49" charset="0"/>
                <a:cs typeface="Courier New" panose="02070309020205020404" pitchFamily="49" charset="0"/>
              </a:rPr>
              <a:t>          Day of Week        Command</a:t>
            </a:r>
          </a:p>
          <a:p>
            <a:pPr lvl="2"/>
            <a:r>
              <a:rPr lang="en-US" sz="1200" dirty="0">
                <a:latin typeface="Courier New" panose="02070309020205020404" pitchFamily="49" charset="0"/>
                <a:cs typeface="Courier New" panose="02070309020205020404" pitchFamily="49" charset="0"/>
              </a:rPr>
              <a:t># (0-59)  (0-23)     (1-31)    (1-12 or Jan-Dec)  (0-6 or Sun-Sat)</a:t>
            </a:r>
          </a:p>
          <a:p>
            <a:pPr lvl="2"/>
            <a:r>
              <a:rPr lang="en-US" sz="1200" dirty="0">
                <a:latin typeface="Courier New" panose="02070309020205020404" pitchFamily="49" charset="0"/>
                <a:cs typeface="Courier New" panose="02070309020205020404" pitchFamily="49" charset="0"/>
              </a:rPr>
              <a:t>30 2 * * * /root/backups.sh</a:t>
            </a:r>
          </a:p>
          <a:p>
            <a:pPr lvl="3"/>
            <a:r>
              <a:rPr lang="en-US" dirty="0"/>
              <a:t>This runs at 2:30AM every day</a:t>
            </a:r>
          </a:p>
        </p:txBody>
      </p:sp>
      <p:sp>
        <p:nvSpPr>
          <p:cNvPr id="5" name="Rectangle 4"/>
          <p:cNvSpPr/>
          <p:nvPr/>
        </p:nvSpPr>
        <p:spPr>
          <a:xfrm rot="21052781">
            <a:off x="7281664" y="2795427"/>
            <a:ext cx="4326313" cy="1200329"/>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Don’t forget to set </a:t>
            </a:r>
            <a:br>
              <a:rPr lang="en-US" sz="3600" b="1" cap="none" spc="0" dirty="0">
                <a:ln w="22225">
                  <a:solidFill>
                    <a:schemeClr val="accent2"/>
                  </a:solidFill>
                  <a:prstDash val="solid"/>
                </a:ln>
                <a:solidFill>
                  <a:schemeClr val="accent2">
                    <a:lumMod val="40000"/>
                    <a:lumOff val="60000"/>
                  </a:schemeClr>
                </a:solidFill>
                <a:effectLst/>
              </a:rPr>
            </a:br>
            <a:r>
              <a:rPr lang="en-US" sz="3600" b="1" cap="none" spc="0" dirty="0">
                <a:ln w="22225">
                  <a:solidFill>
                    <a:schemeClr val="accent2"/>
                  </a:solidFill>
                  <a:prstDash val="solid"/>
                </a:ln>
                <a:solidFill>
                  <a:schemeClr val="accent2">
                    <a:lumMod val="40000"/>
                    <a:lumOff val="60000"/>
                  </a:schemeClr>
                </a:solidFill>
                <a:effectLst/>
              </a:rPr>
              <a:t>the script executable!</a:t>
            </a:r>
          </a:p>
        </p:txBody>
      </p:sp>
      <p:pic>
        <p:nvPicPr>
          <p:cNvPr id="6" name="Picture 5" descr="http://cdn.curvve.com/wp-content/uploads/Terminal-Logo.png">
            <a:extLst>
              <a:ext uri="{FF2B5EF4-FFF2-40B4-BE49-F238E27FC236}">
                <a16:creationId xmlns:a16="http://schemas.microsoft.com/office/drawing/2014/main" id="{53305974-32A6-DE4B-BD8B-A10B26CE05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78" y="4539290"/>
            <a:ext cx="1860912" cy="186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76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Crontab</a:t>
            </a:r>
            <a:endParaRPr lang="en-US" dirty="0"/>
          </a:p>
        </p:txBody>
      </p:sp>
      <p:sp>
        <p:nvSpPr>
          <p:cNvPr id="3" name="Content Placeholder 2"/>
          <p:cNvSpPr>
            <a:spLocks noGrp="1"/>
          </p:cNvSpPr>
          <p:nvPr>
            <p:ph idx="1"/>
          </p:nvPr>
        </p:nvSpPr>
        <p:spPr>
          <a:xfrm>
            <a:off x="1097280" y="1845734"/>
            <a:ext cx="10058400" cy="4554468"/>
          </a:xfrm>
        </p:spPr>
        <p:txBody>
          <a:bodyPr>
            <a:normAutofit/>
          </a:bodyPr>
          <a:lstStyle/>
          <a:p>
            <a:r>
              <a:rPr lang="en-US" dirty="0"/>
              <a:t>List your current </a:t>
            </a:r>
            <a:r>
              <a:rPr lang="en-US" dirty="0" err="1"/>
              <a:t>crontab</a:t>
            </a:r>
            <a:r>
              <a:rPr lang="en-US" dirty="0"/>
              <a:t> entries with </a:t>
            </a:r>
            <a:r>
              <a:rPr lang="en-US" dirty="0" err="1">
                <a:latin typeface="Courier New" panose="02070309020205020404" pitchFamily="49" charset="0"/>
                <a:cs typeface="Courier New" panose="02070309020205020404" pitchFamily="49" charset="0"/>
              </a:rPr>
              <a:t>crontab</a:t>
            </a:r>
            <a:r>
              <a:rPr lang="en-US" dirty="0">
                <a:latin typeface="Courier New" panose="02070309020205020404" pitchFamily="49" charset="0"/>
                <a:cs typeface="Courier New" panose="02070309020205020404" pitchFamily="49" charset="0"/>
              </a:rPr>
              <a:t> -l</a:t>
            </a:r>
          </a:p>
          <a:p>
            <a:r>
              <a:rPr lang="en-US" dirty="0"/>
              <a:t>Edit/list another user’s </a:t>
            </a:r>
            <a:r>
              <a:rPr lang="en-US" dirty="0" err="1"/>
              <a:t>crontab</a:t>
            </a:r>
            <a:r>
              <a:rPr lang="en-US" dirty="0"/>
              <a:t> with </a:t>
            </a:r>
            <a:r>
              <a:rPr lang="en-US" dirty="0" err="1">
                <a:latin typeface="Courier New" panose="02070309020205020404" pitchFamily="49" charset="0"/>
                <a:cs typeface="Courier New" panose="02070309020205020404" pitchFamily="49" charset="0"/>
              </a:rPr>
              <a:t>crontab</a:t>
            </a:r>
            <a:r>
              <a:rPr lang="en-US" dirty="0">
                <a:latin typeface="Courier New" panose="02070309020205020404" pitchFamily="49" charset="0"/>
                <a:cs typeface="Courier New" panose="02070309020205020404" pitchFamily="49" charset="0"/>
              </a:rPr>
              <a:t> -u</a:t>
            </a:r>
          </a:p>
          <a:p>
            <a:pPr lvl="1"/>
            <a:r>
              <a:rPr lang="en-US" dirty="0"/>
              <a:t>Ex: </a:t>
            </a:r>
            <a:r>
              <a:rPr lang="en-US" dirty="0" err="1">
                <a:latin typeface="Courier New" panose="02070309020205020404" pitchFamily="49" charset="0"/>
                <a:cs typeface="Courier New" panose="02070309020205020404" pitchFamily="49" charset="0"/>
              </a:rPr>
              <a:t>crontab</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lu</a:t>
            </a:r>
            <a:r>
              <a:rPr lang="en-US" dirty="0">
                <a:latin typeface="Courier New" panose="02070309020205020404" pitchFamily="49" charset="0"/>
                <a:cs typeface="Courier New" panose="02070309020205020404" pitchFamily="49" charset="0"/>
              </a:rPr>
              <a:t> user</a:t>
            </a:r>
          </a:p>
          <a:p>
            <a:r>
              <a:rPr lang="en-US" dirty="0"/>
              <a:t>Edit your </a:t>
            </a:r>
            <a:r>
              <a:rPr lang="en-US" dirty="0" err="1"/>
              <a:t>crontab</a:t>
            </a:r>
            <a:r>
              <a:rPr lang="en-US" dirty="0"/>
              <a:t> with </a:t>
            </a:r>
            <a:r>
              <a:rPr lang="en-US" dirty="0" err="1">
                <a:latin typeface="Courier New" panose="02070309020205020404" pitchFamily="49" charset="0"/>
                <a:cs typeface="Courier New" panose="02070309020205020404" pitchFamily="49" charset="0"/>
              </a:rPr>
              <a:t>crontab</a:t>
            </a:r>
            <a:r>
              <a:rPr lang="en-US" dirty="0">
                <a:latin typeface="Courier New" panose="02070309020205020404" pitchFamily="49" charset="0"/>
                <a:cs typeface="Courier New" panose="02070309020205020404" pitchFamily="49" charset="0"/>
              </a:rPr>
              <a:t> -e</a:t>
            </a:r>
          </a:p>
          <a:p>
            <a:pPr lvl="1"/>
            <a:r>
              <a:rPr lang="en-US" sz="1600" dirty="0">
                <a:latin typeface="Courier New" panose="02070309020205020404" pitchFamily="49" charset="0"/>
                <a:cs typeface="Courier New" panose="02070309020205020404" pitchFamily="49" charset="0"/>
              </a:rPr>
              <a:t># Minute   Hour   Day of Month       </a:t>
            </a:r>
            <a:r>
              <a:rPr lang="en-US" sz="1600" dirty="0" err="1">
                <a:latin typeface="Courier New" panose="02070309020205020404" pitchFamily="49" charset="0"/>
                <a:cs typeface="Courier New" panose="02070309020205020404" pitchFamily="49" charset="0"/>
              </a:rPr>
              <a:t>Month</a:t>
            </a:r>
            <a:r>
              <a:rPr lang="en-US" sz="1600" dirty="0">
                <a:latin typeface="Courier New" panose="02070309020205020404" pitchFamily="49" charset="0"/>
                <a:cs typeface="Courier New" panose="02070309020205020404" pitchFamily="49" charset="0"/>
              </a:rPr>
              <a:t>          Day of Week        Command</a:t>
            </a:r>
          </a:p>
          <a:p>
            <a:pPr lvl="1"/>
            <a:r>
              <a:rPr lang="en-US" sz="1600" dirty="0">
                <a:latin typeface="Courier New" panose="02070309020205020404" pitchFamily="49" charset="0"/>
                <a:cs typeface="Courier New" panose="02070309020205020404" pitchFamily="49" charset="0"/>
              </a:rPr>
              <a:t># (0-59)  (0-23)     (1-31)    (1-12 or Jan-Dec)  (0-6 or Sun-Sat)</a:t>
            </a:r>
          </a:p>
          <a:p>
            <a:pPr lvl="1"/>
            <a:r>
              <a:rPr lang="en-US" sz="1600" dirty="0">
                <a:latin typeface="Courier New" panose="02070309020205020404" pitchFamily="49" charset="0"/>
                <a:cs typeface="Courier New" panose="02070309020205020404" pitchFamily="49" charset="0"/>
              </a:rPr>
              <a:t>30 2 * * * /root/backups.sh</a:t>
            </a:r>
          </a:p>
          <a:p>
            <a:pPr lvl="2"/>
            <a:r>
              <a:rPr lang="en-US" dirty="0"/>
              <a:t>This runs at 2:30AM every day</a:t>
            </a:r>
          </a:p>
          <a:p>
            <a:r>
              <a:rPr lang="en-US" dirty="0" err="1"/>
              <a:t>Crontab’s</a:t>
            </a:r>
            <a:r>
              <a:rPr lang="en-US" dirty="0"/>
              <a:t> are edited with the default editor!</a:t>
            </a:r>
          </a:p>
          <a:p>
            <a:pPr lvl="1"/>
            <a:r>
              <a:rPr lang="en-US" dirty="0"/>
              <a:t>Usually the default editor is vi, change with:</a:t>
            </a:r>
          </a:p>
          <a:p>
            <a:pPr lvl="2"/>
            <a:r>
              <a:rPr lang="pt-BR" dirty="0">
                <a:latin typeface="Courier New" panose="02070309020205020404" pitchFamily="49" charset="0"/>
                <a:cs typeface="Courier New" panose="02070309020205020404" pitchFamily="49" charset="0"/>
              </a:rPr>
              <a:t>export VISUAL="nano"</a:t>
            </a:r>
          </a:p>
          <a:p>
            <a:pPr lvl="2"/>
            <a:r>
              <a:rPr lang="pt-BR" dirty="0">
                <a:latin typeface="Courier New" panose="02070309020205020404" pitchFamily="49" charset="0"/>
                <a:cs typeface="Courier New" panose="02070309020205020404" pitchFamily="49" charset="0"/>
              </a:rPr>
              <a:t>export EDITOR="nano"</a:t>
            </a:r>
            <a:endParaRPr lang="en-US" dirty="0">
              <a:latin typeface="Courier New" panose="02070309020205020404" pitchFamily="49" charset="0"/>
              <a:cs typeface="Courier New" panose="02070309020205020404" pitchFamily="49" charset="0"/>
            </a:endParaRPr>
          </a:p>
        </p:txBody>
      </p:sp>
      <p:pic>
        <p:nvPicPr>
          <p:cNvPr id="4" name="Picture 3" descr="http://cdn.curvve.com/wp-content/uploads/Termina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78" y="4539290"/>
            <a:ext cx="1860912" cy="18609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1132036">
            <a:off x="6126480" y="4341844"/>
            <a:ext cx="3349019" cy="1754326"/>
          </a:xfrm>
          <a:prstGeom prst="rect">
            <a:avLst/>
          </a:prstGeom>
          <a:noFill/>
        </p:spPr>
        <p:txBody>
          <a:bodyPr wrap="square" lIns="91440" tIns="45720" rIns="91440" bIns="45720">
            <a:spAutoFit/>
          </a:bodyPr>
          <a:lstStyle/>
          <a:p>
            <a:pPr algn="ct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Crontab</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is like Windows Scheduled Tasks</a:t>
            </a:r>
          </a:p>
        </p:txBody>
      </p:sp>
    </p:spTree>
    <p:extLst>
      <p:ext uri="{BB962C8B-B14F-4D97-AF65-F5344CB8AC3E}">
        <p14:creationId xmlns:p14="http://schemas.microsoft.com/office/powerpoint/2010/main" val="1508040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0DFBB8-327F-C14E-9A0A-02628CB5AB77}"/>
              </a:ext>
            </a:extLst>
          </p:cNvPr>
          <p:cNvSpPr/>
          <p:nvPr/>
        </p:nvSpPr>
        <p:spPr>
          <a:xfrm>
            <a:off x="1570240" y="2460136"/>
            <a:ext cx="4237464" cy="1965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Scripting</a:t>
            </a:r>
          </a:p>
        </p:txBody>
      </p:sp>
      <p:sp>
        <p:nvSpPr>
          <p:cNvPr id="3" name="Content Placeholder 2"/>
          <p:cNvSpPr>
            <a:spLocks noGrp="1"/>
          </p:cNvSpPr>
          <p:nvPr>
            <p:ph idx="1"/>
          </p:nvPr>
        </p:nvSpPr>
        <p:spPr>
          <a:xfrm>
            <a:off x="1097280" y="1845734"/>
            <a:ext cx="10058400" cy="4335147"/>
          </a:xfrm>
        </p:spPr>
        <p:txBody>
          <a:bodyPr>
            <a:normAutofit/>
          </a:bodyPr>
          <a:lstStyle/>
          <a:p>
            <a:r>
              <a:rPr lang="en-US" dirty="0"/>
              <a:t>Bourne Again Shell (BASH)</a:t>
            </a:r>
          </a:p>
          <a:p>
            <a:pPr lvl="1"/>
            <a:r>
              <a:rPr lang="en-US" dirty="0"/>
              <a:t>How about an update script?!</a:t>
            </a:r>
          </a:p>
          <a:p>
            <a:pPr marL="566928" lvl="3" indent="0">
              <a:buNone/>
            </a:pPr>
            <a:r>
              <a:rPr lang="en-US" dirty="0">
                <a:latin typeface="Courier New" panose="02070309020205020404" pitchFamily="49" charset="0"/>
                <a:cs typeface="Courier New" panose="02070309020205020404" pitchFamily="49" charset="0"/>
              </a:rPr>
              <a:t>#!/bin/bash</a:t>
            </a:r>
          </a:p>
          <a:p>
            <a:pPr marL="566928" lvl="3" indent="0">
              <a:buNone/>
            </a:pPr>
            <a:endParaRPr lang="en-US" dirty="0">
              <a:latin typeface="Courier New" panose="02070309020205020404" pitchFamily="49" charset="0"/>
              <a:cs typeface="Courier New" panose="02070309020205020404" pitchFamily="49" charset="0"/>
            </a:endParaRP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clean all --</a:t>
            </a:r>
            <a:r>
              <a:rPr lang="en-US" dirty="0" err="1">
                <a:latin typeface="Courier New" panose="02070309020205020404" pitchFamily="49" charset="0"/>
                <a:cs typeface="Courier New" panose="02070309020205020404" pitchFamily="49" charset="0"/>
              </a:rPr>
              <a:t>enablerepo</a:t>
            </a:r>
            <a:r>
              <a:rPr lang="en-US" dirty="0">
                <a:latin typeface="Courier New" panose="02070309020205020404" pitchFamily="49" charset="0"/>
                <a:cs typeface="Courier New" panose="02070309020205020404" pitchFamily="49" charset="0"/>
              </a:rPr>
              <a:t>=*</a:t>
            </a:r>
          </a:p>
          <a:p>
            <a:pPr marL="566928" lvl="3" indent="0">
              <a:buNone/>
            </a:pPr>
            <a:r>
              <a:rPr lang="en-US" dirty="0">
                <a:latin typeface="Courier New" panose="02070309020205020404" pitchFamily="49" charset="0"/>
                <a:cs typeface="Courier New" panose="02070309020205020404" pitchFamily="49" charset="0"/>
              </a:rPr>
              <a:t>rm -rf /var/cache/</a:t>
            </a:r>
            <a:r>
              <a:rPr lang="en-US" dirty="0" err="1">
                <a:latin typeface="Courier New" panose="02070309020205020404" pitchFamily="49" charset="0"/>
                <a:cs typeface="Courier New" panose="02070309020205020404" pitchFamily="49" charset="0"/>
              </a:rPr>
              <a:t>dnf</a:t>
            </a:r>
            <a:endParaRPr lang="en-US" dirty="0">
              <a:latin typeface="Courier New" panose="02070309020205020404" pitchFamily="49" charset="0"/>
              <a:cs typeface="Courier New" panose="02070309020205020404" pitchFamily="49" charset="0"/>
            </a:endParaRP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 kernel</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 kernel*</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a:t>
            </a:r>
          </a:p>
          <a:p>
            <a:pPr marL="566928" lvl="3" indent="0">
              <a:buNone/>
            </a:pPr>
            <a:endParaRPr lang="en-US" dirty="0"/>
          </a:p>
          <a:p>
            <a:pPr lvl="1"/>
            <a:r>
              <a:rPr lang="en-US" dirty="0"/>
              <a:t>Clean up any cached items</a:t>
            </a:r>
          </a:p>
          <a:p>
            <a:pPr lvl="1"/>
            <a:r>
              <a:rPr lang="en-US" dirty="0"/>
              <a:t>Update just the kernel *by itself*</a:t>
            </a:r>
          </a:p>
          <a:p>
            <a:pPr lvl="1"/>
            <a:r>
              <a:rPr lang="en-US" dirty="0"/>
              <a:t>Update any remaining related kernel packages</a:t>
            </a:r>
          </a:p>
          <a:p>
            <a:pPr lvl="1"/>
            <a:r>
              <a:rPr lang="en-US" dirty="0"/>
              <a:t>Update the rest of the system</a:t>
            </a:r>
          </a:p>
          <a:p>
            <a:pPr marL="566928" lvl="3" indent="0">
              <a:buNone/>
            </a:pPr>
            <a:endParaRPr lang="en-US" dirty="0">
              <a:latin typeface="Courier New" panose="02070309020205020404" pitchFamily="49" charset="0"/>
              <a:cs typeface="Courier New" panose="02070309020205020404" pitchFamily="49" charset="0"/>
            </a:endParaRPr>
          </a:p>
        </p:txBody>
      </p:sp>
      <p:sp>
        <p:nvSpPr>
          <p:cNvPr id="5" name="Rectangle 4"/>
          <p:cNvSpPr/>
          <p:nvPr/>
        </p:nvSpPr>
        <p:spPr>
          <a:xfrm rot="21052781">
            <a:off x="7281664" y="2795427"/>
            <a:ext cx="4326313" cy="1200329"/>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Don’t forget to set </a:t>
            </a:r>
            <a:br>
              <a:rPr lang="en-US" sz="3600" b="1" cap="none" spc="0" dirty="0">
                <a:ln w="22225">
                  <a:solidFill>
                    <a:schemeClr val="accent2"/>
                  </a:solidFill>
                  <a:prstDash val="solid"/>
                </a:ln>
                <a:solidFill>
                  <a:schemeClr val="accent2">
                    <a:lumMod val="40000"/>
                    <a:lumOff val="60000"/>
                  </a:schemeClr>
                </a:solidFill>
                <a:effectLst/>
              </a:rPr>
            </a:br>
            <a:r>
              <a:rPr lang="en-US" sz="3600" b="1" cap="none" spc="0" dirty="0">
                <a:ln w="22225">
                  <a:solidFill>
                    <a:schemeClr val="accent2"/>
                  </a:solidFill>
                  <a:prstDash val="solid"/>
                </a:ln>
                <a:solidFill>
                  <a:schemeClr val="accent2">
                    <a:lumMod val="40000"/>
                    <a:lumOff val="60000"/>
                  </a:schemeClr>
                </a:solidFill>
                <a:effectLst/>
              </a:rPr>
              <a:t>the script executable!</a:t>
            </a:r>
          </a:p>
        </p:txBody>
      </p:sp>
      <p:pic>
        <p:nvPicPr>
          <p:cNvPr id="7" name="Picture 6" descr="http://cdn.curvve.com/wp-content/uploads/Terminal-Logo.png">
            <a:extLst>
              <a:ext uri="{FF2B5EF4-FFF2-40B4-BE49-F238E27FC236}">
                <a16:creationId xmlns:a16="http://schemas.microsoft.com/office/drawing/2014/main" id="{3F6DB441-FE07-484A-A0AA-DD3B809DA2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78" y="4539290"/>
            <a:ext cx="1860912" cy="186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165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FCE0-14B9-6544-B277-75B597166A89}"/>
              </a:ext>
            </a:extLst>
          </p:cNvPr>
          <p:cNvSpPr>
            <a:spLocks noGrp="1"/>
          </p:cNvSpPr>
          <p:nvPr>
            <p:ph type="title"/>
          </p:nvPr>
        </p:nvSpPr>
        <p:spPr/>
        <p:txBody>
          <a:bodyPr/>
          <a:lstStyle/>
          <a:p>
            <a:r>
              <a:rPr lang="en-US" dirty="0"/>
              <a:t>OpenVPN</a:t>
            </a:r>
          </a:p>
        </p:txBody>
      </p:sp>
      <p:sp>
        <p:nvSpPr>
          <p:cNvPr id="3" name="Content Placeholder 2">
            <a:extLst>
              <a:ext uri="{FF2B5EF4-FFF2-40B4-BE49-F238E27FC236}">
                <a16:creationId xmlns:a16="http://schemas.microsoft.com/office/drawing/2014/main" id="{5D527DC0-04E6-D44C-82F1-9DE1C8FD339A}"/>
              </a:ext>
            </a:extLst>
          </p:cNvPr>
          <p:cNvSpPr>
            <a:spLocks noGrp="1"/>
          </p:cNvSpPr>
          <p:nvPr>
            <p:ph idx="1"/>
          </p:nvPr>
        </p:nvSpPr>
        <p:spPr>
          <a:xfrm>
            <a:off x="1097279" y="1845734"/>
            <a:ext cx="10834525" cy="4347374"/>
          </a:xfrm>
        </p:spPr>
        <p:txBody>
          <a:bodyPr/>
          <a:lstStyle/>
          <a:p>
            <a:r>
              <a:rPr lang="en-US" dirty="0"/>
              <a:t>Create an encrypted tunnel between a device and your server.</a:t>
            </a:r>
          </a:p>
          <a:p>
            <a:r>
              <a:rPr lang="en-US" dirty="0"/>
              <a:t>Android, iPhone, Mac OSX, Windows, Linux…</a:t>
            </a:r>
          </a:p>
          <a:p>
            <a:r>
              <a:rPr lang="en-US" dirty="0"/>
              <a:t>Install the service on your server</a:t>
            </a:r>
          </a:p>
          <a:p>
            <a:pPr lvl="1"/>
            <a:r>
              <a:rPr lang="en-US" dirty="0"/>
              <a:t>Install the OpenVPN server software and any prerequisites (</a:t>
            </a:r>
            <a:r>
              <a:rPr lang="en-US" dirty="0" err="1"/>
              <a:t>epel</a:t>
            </a:r>
            <a:r>
              <a:rPr lang="en-US" dirty="0"/>
              <a:t>-release YUM repository)</a:t>
            </a:r>
          </a:p>
          <a:p>
            <a:r>
              <a:rPr lang="en-US" dirty="0"/>
              <a:t>Configure the server-side service settings</a:t>
            </a:r>
          </a:p>
          <a:p>
            <a:pPr lvl="1"/>
            <a:r>
              <a:rPr lang="en-US" dirty="0"/>
              <a:t>Startup, port, protocol, DNS, DHCP, network/subnet, firewall, NAT &amp; forwarding, server-side encryption settings</a:t>
            </a:r>
          </a:p>
          <a:p>
            <a:pPr lvl="1"/>
            <a:r>
              <a:rPr lang="en-US" dirty="0"/>
              <a:t>Server-side user settings, profiles, keys, and certificates</a:t>
            </a:r>
          </a:p>
          <a:p>
            <a:r>
              <a:rPr lang="en-US" dirty="0"/>
              <a:t>Configure the client side</a:t>
            </a:r>
          </a:p>
          <a:p>
            <a:pPr lvl="1"/>
            <a:r>
              <a:rPr lang="en-US" dirty="0"/>
              <a:t>Install the OpenVPN client software on your client device</a:t>
            </a:r>
          </a:p>
          <a:p>
            <a:pPr lvl="1"/>
            <a:r>
              <a:rPr lang="en-US" dirty="0"/>
              <a:t>Securely copy the OpenVPN server and client keys, certificates, and configurations to the client</a:t>
            </a:r>
          </a:p>
          <a:p>
            <a:pPr lvl="1"/>
            <a:r>
              <a:rPr lang="en-US" dirty="0"/>
              <a:t>Import settings into your client and validate!</a:t>
            </a:r>
          </a:p>
        </p:txBody>
      </p:sp>
      <p:pic>
        <p:nvPicPr>
          <p:cNvPr id="4" name="Picture 3">
            <a:extLst>
              <a:ext uri="{FF2B5EF4-FFF2-40B4-BE49-F238E27FC236}">
                <a16:creationId xmlns:a16="http://schemas.microsoft.com/office/drawing/2014/main" id="{932C9B63-84C1-5445-8B61-C58CF4E0E5B2}"/>
              </a:ext>
            </a:extLst>
          </p:cNvPr>
          <p:cNvPicPr>
            <a:picLocks noChangeAspect="1"/>
          </p:cNvPicPr>
          <p:nvPr/>
        </p:nvPicPr>
        <p:blipFill>
          <a:blip r:embed="rId2"/>
          <a:stretch>
            <a:fillRect/>
          </a:stretch>
        </p:blipFill>
        <p:spPr>
          <a:xfrm>
            <a:off x="10292576" y="4472754"/>
            <a:ext cx="1720354" cy="1720354"/>
          </a:xfrm>
          <a:prstGeom prst="rect">
            <a:avLst/>
          </a:prstGeom>
        </p:spPr>
      </p:pic>
    </p:spTree>
    <p:extLst>
      <p:ext uri="{BB962C8B-B14F-4D97-AF65-F5344CB8AC3E}">
        <p14:creationId xmlns:p14="http://schemas.microsoft.com/office/powerpoint/2010/main" val="2309795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nmap</a:t>
            </a:r>
            <a:endParaRPr lang="en-US" dirty="0"/>
          </a:p>
        </p:txBody>
      </p:sp>
      <p:sp>
        <p:nvSpPr>
          <p:cNvPr id="3" name="Content Placeholder 2"/>
          <p:cNvSpPr>
            <a:spLocks noGrp="1"/>
          </p:cNvSpPr>
          <p:nvPr>
            <p:ph idx="1"/>
          </p:nvPr>
        </p:nvSpPr>
        <p:spPr/>
        <p:txBody>
          <a:bodyPr/>
          <a:lstStyle/>
          <a:p>
            <a:r>
              <a:rPr lang="en-US" dirty="0"/>
              <a:t>Install </a:t>
            </a:r>
            <a:r>
              <a:rPr lang="en-US" dirty="0" err="1"/>
              <a:t>nmap</a:t>
            </a:r>
            <a:r>
              <a:rPr lang="en-US" dirty="0"/>
              <a:t> to scan ports!</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install </a:t>
            </a:r>
            <a:r>
              <a:rPr lang="en-US" dirty="0" err="1">
                <a:latin typeface="Courier New" panose="02070309020205020404" pitchFamily="49" charset="0"/>
                <a:cs typeface="Courier New" panose="02070309020205020404" pitchFamily="49" charset="0"/>
              </a:rPr>
              <a:t>nmap</a:t>
            </a:r>
            <a:endParaRPr lang="en-US" dirty="0">
              <a:latin typeface="Courier New" panose="02070309020205020404" pitchFamily="49" charset="0"/>
              <a:cs typeface="Courier New" panose="02070309020205020404" pitchFamily="49" charset="0"/>
            </a:endParaRPr>
          </a:p>
          <a:p>
            <a:r>
              <a:rPr lang="en-US" dirty="0"/>
              <a:t>Use </a:t>
            </a:r>
            <a:r>
              <a:rPr lang="en-US" dirty="0" err="1"/>
              <a:t>nmap</a:t>
            </a:r>
            <a:r>
              <a:rPr lang="en-US" dirty="0"/>
              <a:t>!</a:t>
            </a:r>
          </a:p>
          <a:p>
            <a:pPr lvl="1"/>
            <a:r>
              <a:rPr lang="en-US" dirty="0" err="1">
                <a:latin typeface="Courier New" panose="02070309020205020404" pitchFamily="49" charset="0"/>
                <a:cs typeface="Courier New" panose="02070309020205020404" pitchFamily="49" charset="0"/>
              </a:rPr>
              <a:t>nmap</a:t>
            </a:r>
            <a:r>
              <a:rPr lang="en-US" dirty="0">
                <a:latin typeface="Courier New" panose="02070309020205020404" pitchFamily="49" charset="0"/>
                <a:cs typeface="Courier New" panose="02070309020205020404" pitchFamily="49" charset="0"/>
              </a:rPr>
              <a:t> &lt;options&gt; &lt;IPADDRESS&gt;</a:t>
            </a:r>
          </a:p>
          <a:p>
            <a:pPr lvl="1"/>
            <a:r>
              <a:rPr lang="en-US" dirty="0" err="1">
                <a:latin typeface="Courier New" panose="02070309020205020404" pitchFamily="49" charset="0"/>
                <a:cs typeface="Courier New" panose="02070309020205020404" pitchFamily="49" charset="0"/>
              </a:rPr>
              <a:t>nmap</a:t>
            </a:r>
            <a:r>
              <a:rPr lang="en-US" dirty="0">
                <a:latin typeface="Courier New" panose="02070309020205020404" pitchFamily="49" charset="0"/>
                <a:cs typeface="Courier New" panose="02070309020205020404" pitchFamily="49" charset="0"/>
              </a:rPr>
              <a:t> 10.1.187.155</a:t>
            </a:r>
          </a:p>
          <a:p>
            <a:pPr lvl="1"/>
            <a:r>
              <a:rPr lang="en-US" dirty="0" err="1">
                <a:latin typeface="Courier New" panose="02070309020205020404" pitchFamily="49" charset="0"/>
                <a:cs typeface="Courier New" panose="02070309020205020404" pitchFamily="49" charset="0"/>
              </a:rPr>
              <a:t>nmap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sP</a:t>
            </a:r>
            <a:r>
              <a:rPr lang="en-US" dirty="0">
                <a:latin typeface="Courier New" panose="02070309020205020404" pitchFamily="49" charset="0"/>
                <a:cs typeface="Courier New" panose="02070309020205020404" pitchFamily="49" charset="0"/>
              </a:rPr>
              <a:t> 10.1.187.115</a:t>
            </a:r>
          </a:p>
          <a:p>
            <a:pPr lvl="2"/>
            <a:r>
              <a:rPr lang="en-US" dirty="0" err="1">
                <a:latin typeface="Courier New" panose="02070309020205020404" pitchFamily="49" charset="0"/>
                <a:cs typeface="Courier New" panose="02070309020205020404" pitchFamily="49" charset="0"/>
              </a:rPr>
              <a:t>nmap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sP</a:t>
            </a:r>
            <a:r>
              <a:rPr lang="en-US" dirty="0">
                <a:latin typeface="Courier New" panose="02070309020205020404" pitchFamily="49" charset="0"/>
                <a:cs typeface="Courier New" panose="02070309020205020404" pitchFamily="49" charset="0"/>
              </a:rPr>
              <a:t> 10.1.187.1/23</a:t>
            </a:r>
          </a:p>
          <a:p>
            <a:pPr lvl="1"/>
            <a:r>
              <a:rPr lang="en-US" dirty="0" err="1">
                <a:latin typeface="Courier New" panose="02070309020205020404" pitchFamily="49" charset="0"/>
                <a:cs typeface="Courier New" panose="02070309020205020404" pitchFamily="49" charset="0"/>
              </a:rPr>
              <a:t>nmap</a:t>
            </a:r>
            <a:r>
              <a:rPr lang="en-US" dirty="0">
                <a:latin typeface="Courier New" panose="02070309020205020404" pitchFamily="49" charset="0"/>
                <a:cs typeface="Courier New" panose="02070309020205020404" pitchFamily="49" charset="0"/>
              </a:rPr>
              <a:t> –p 1-65535 10.1.187.115</a:t>
            </a:r>
          </a:p>
          <a:p>
            <a:pPr lvl="1"/>
            <a:r>
              <a:rPr lang="en-US" dirty="0">
                <a:cs typeface="Courier New" panose="02070309020205020404" pitchFamily="49" charset="0"/>
              </a:rPr>
              <a:t>Flags:</a:t>
            </a:r>
          </a:p>
          <a:p>
            <a:pPr lvl="2"/>
            <a:r>
              <a:rPr lang="en-US" dirty="0">
                <a:cs typeface="Courier New" panose="02070309020205020404" pitchFamily="49" charset="0"/>
              </a:rPr>
              <a:t>-</a:t>
            </a:r>
            <a:r>
              <a:rPr lang="en-US" dirty="0" err="1">
                <a:cs typeface="Courier New" panose="02070309020205020404" pitchFamily="49" charset="0"/>
              </a:rPr>
              <a:t>sn</a:t>
            </a:r>
            <a:r>
              <a:rPr lang="en-US" dirty="0">
                <a:cs typeface="Courier New" panose="02070309020205020404" pitchFamily="49" charset="0"/>
              </a:rPr>
              <a:t>: Ping scan</a:t>
            </a:r>
          </a:p>
          <a:p>
            <a:pPr lvl="2"/>
            <a:r>
              <a:rPr lang="en-US" dirty="0">
                <a:cs typeface="Courier New" panose="02070309020205020404" pitchFamily="49" charset="0"/>
              </a:rPr>
              <a:t>-p: Scan specified ports</a:t>
            </a:r>
          </a:p>
        </p:txBody>
      </p:sp>
      <p:pic>
        <p:nvPicPr>
          <p:cNvPr id="4" name="Picture 3">
            <a:extLst>
              <a:ext uri="{FF2B5EF4-FFF2-40B4-BE49-F238E27FC236}">
                <a16:creationId xmlns:a16="http://schemas.microsoft.com/office/drawing/2014/main" id="{6EFB7FD1-212D-874C-A8BE-7BF14DDB6891}"/>
              </a:ext>
            </a:extLst>
          </p:cNvPr>
          <p:cNvPicPr>
            <a:picLocks noChangeAspect="1"/>
          </p:cNvPicPr>
          <p:nvPr/>
        </p:nvPicPr>
        <p:blipFill>
          <a:blip r:embed="rId2"/>
          <a:stretch>
            <a:fillRect/>
          </a:stretch>
        </p:blipFill>
        <p:spPr>
          <a:xfrm>
            <a:off x="8363415" y="2629830"/>
            <a:ext cx="3573345" cy="3573345"/>
          </a:xfrm>
          <a:prstGeom prst="rect">
            <a:avLst/>
          </a:prstGeom>
        </p:spPr>
      </p:pic>
    </p:spTree>
    <p:extLst>
      <p:ext uri="{BB962C8B-B14F-4D97-AF65-F5344CB8AC3E}">
        <p14:creationId xmlns:p14="http://schemas.microsoft.com/office/powerpoint/2010/main" val="673336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6D667-C38C-A8F6-D982-88C6EFB0A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7C1BC-1F5C-62E0-2825-59D1CA010A1E}"/>
              </a:ext>
            </a:extLst>
          </p:cNvPr>
          <p:cNvSpPr>
            <a:spLocks noGrp="1"/>
          </p:cNvSpPr>
          <p:nvPr>
            <p:ph type="ctrTitle"/>
          </p:nvPr>
        </p:nvSpPr>
        <p:spPr/>
        <p:txBody>
          <a:bodyPr>
            <a:normAutofit/>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a:extLst>
              <a:ext uri="{FF2B5EF4-FFF2-40B4-BE49-F238E27FC236}">
                <a16:creationId xmlns:a16="http://schemas.microsoft.com/office/drawing/2014/main" id="{6943B3BC-B5AE-87FE-4098-E4D3101B4884}"/>
              </a:ext>
            </a:extLst>
          </p:cNvPr>
          <p:cNvSpPr>
            <a:spLocks noGrp="1"/>
          </p:cNvSpPr>
          <p:nvPr>
            <p:ph type="subTitle" idx="1"/>
          </p:nvPr>
        </p:nvSpPr>
        <p:spPr>
          <a:xfrm>
            <a:off x="1100051" y="4455620"/>
            <a:ext cx="10058400" cy="1643427"/>
          </a:xfrm>
        </p:spPr>
        <p:txBody>
          <a:bodyPr>
            <a:normAutofit/>
          </a:bodyPr>
          <a:lstStyle/>
          <a:p>
            <a:r>
              <a:rPr lang="en-US" dirty="0"/>
              <a:t>Fall 2025 – Week 10.2 – October 30</a:t>
            </a:r>
            <a:r>
              <a:rPr lang="en-US" baseline="30000" dirty="0"/>
              <a:t>th</a:t>
            </a:r>
            <a:r>
              <a:rPr lang="en-US" dirty="0"/>
              <a:t>, 2025</a:t>
            </a:r>
          </a:p>
          <a:p>
            <a:r>
              <a:rPr lang="en-US" dirty="0"/>
              <a:t>More Network Services, </a:t>
            </a:r>
            <a:r>
              <a:rPr lang="en-US" dirty="0" err="1"/>
              <a:t>Runlevels</a:t>
            </a:r>
            <a:r>
              <a:rPr lang="en-US" dirty="0"/>
              <a:t>, Reviews and such</a:t>
            </a:r>
          </a:p>
        </p:txBody>
      </p:sp>
    </p:spTree>
    <p:extLst>
      <p:ext uri="{BB962C8B-B14F-4D97-AF65-F5344CB8AC3E}">
        <p14:creationId xmlns:p14="http://schemas.microsoft.com/office/powerpoint/2010/main" val="1077334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ACDC-6405-7A4F-95CC-92B9369AF58D}"/>
              </a:ext>
            </a:extLst>
          </p:cNvPr>
          <p:cNvSpPr>
            <a:spLocks noGrp="1"/>
          </p:cNvSpPr>
          <p:nvPr>
            <p:ph type="title"/>
          </p:nvPr>
        </p:nvSpPr>
        <p:spPr/>
        <p:txBody>
          <a:bodyPr/>
          <a:lstStyle/>
          <a:p>
            <a:r>
              <a:rPr lang="en-US" dirty="0"/>
              <a:t>Network Changes</a:t>
            </a:r>
          </a:p>
        </p:txBody>
      </p:sp>
      <p:sp>
        <p:nvSpPr>
          <p:cNvPr id="3" name="Content Placeholder 2">
            <a:extLst>
              <a:ext uri="{FF2B5EF4-FFF2-40B4-BE49-F238E27FC236}">
                <a16:creationId xmlns:a16="http://schemas.microsoft.com/office/drawing/2014/main" id="{6DAA954A-0AA8-EB4D-ADC1-9E5CAD1C3ADF}"/>
              </a:ext>
            </a:extLst>
          </p:cNvPr>
          <p:cNvSpPr>
            <a:spLocks noGrp="1"/>
          </p:cNvSpPr>
          <p:nvPr>
            <p:ph idx="1"/>
          </p:nvPr>
        </p:nvSpPr>
        <p:spPr>
          <a:xfrm>
            <a:off x="1097280" y="1845734"/>
            <a:ext cx="10058400" cy="4376646"/>
          </a:xfrm>
        </p:spPr>
        <p:txBody>
          <a:bodyPr>
            <a:normAutofit/>
          </a:bodyPr>
          <a:lstStyle/>
          <a:p>
            <a:r>
              <a:rPr lang="en-US" dirty="0"/>
              <a:t>Create a new bond on the private network</a:t>
            </a:r>
          </a:p>
          <a:p>
            <a:pPr lvl="1"/>
            <a:r>
              <a:rPr lang="en-US" dirty="0"/>
              <a:t>Create a new network bond interface:</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add type bond </a:t>
            </a:r>
            <a:r>
              <a:rPr lang="en-US" dirty="0" err="1">
                <a:latin typeface="Courier New" panose="02070309020205020404" pitchFamily="49" charset="0"/>
                <a:cs typeface="Courier New" panose="02070309020205020404" pitchFamily="49" charset="0"/>
              </a:rPr>
              <a:t>ifname</a:t>
            </a:r>
            <a:r>
              <a:rPr lang="en-US" dirty="0">
                <a:latin typeface="Courier New" panose="02070309020205020404" pitchFamily="49" charset="0"/>
                <a:cs typeface="Courier New" panose="02070309020205020404" pitchFamily="49" charset="0"/>
              </a:rPr>
              <a:t> mybond1 </a:t>
            </a:r>
            <a:r>
              <a:rPr lang="en-US" dirty="0" err="1">
                <a:latin typeface="Courier New" panose="02070309020205020404" pitchFamily="49" charset="0"/>
                <a:cs typeface="Courier New" panose="02070309020205020404" pitchFamily="49" charset="0"/>
              </a:rPr>
              <a:t>bond.options</a:t>
            </a:r>
            <a:r>
              <a:rPr lang="en-US" dirty="0">
                <a:latin typeface="Courier New" panose="02070309020205020404" pitchFamily="49" charset="0"/>
                <a:cs typeface="Courier New" panose="02070309020205020404" pitchFamily="49" charset="0"/>
              </a:rPr>
              <a:t> "mode=balance-</a:t>
            </a:r>
            <a:r>
              <a:rPr lang="en-US" dirty="0" err="1">
                <a:latin typeface="Courier New" panose="02070309020205020404" pitchFamily="49" charset="0"/>
                <a:cs typeface="Courier New" panose="02070309020205020404" pitchFamily="49" charset="0"/>
              </a:rPr>
              <a:t>rr,miimon</a:t>
            </a:r>
            <a:r>
              <a:rPr lang="en-US" dirty="0">
                <a:latin typeface="Courier New" panose="02070309020205020404" pitchFamily="49" charset="0"/>
                <a:cs typeface="Courier New" panose="02070309020205020404" pitchFamily="49" charset="0"/>
              </a:rPr>
              <a:t>=100"</a:t>
            </a:r>
          </a:p>
          <a:p>
            <a:pPr lvl="1"/>
            <a:r>
              <a:rPr lang="en-US" dirty="0"/>
              <a:t>Add our network interfaces in to the bond:</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add type ethernet </a:t>
            </a:r>
            <a:r>
              <a:rPr lang="en-US" dirty="0" err="1">
                <a:latin typeface="Courier New" panose="02070309020205020404" pitchFamily="49" charset="0"/>
                <a:cs typeface="Courier New" panose="02070309020205020404" pitchFamily="49" charset="0"/>
              </a:rPr>
              <a:t>ifname</a:t>
            </a:r>
            <a:r>
              <a:rPr lang="en-US" dirty="0">
                <a:latin typeface="Courier New" panose="02070309020205020404" pitchFamily="49" charset="0"/>
                <a:cs typeface="Courier New" panose="02070309020205020404" pitchFamily="49" charset="0"/>
              </a:rPr>
              <a:t> enp9s0 master bond-mybond1</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add type ethernet </a:t>
            </a:r>
            <a:r>
              <a:rPr lang="en-US" dirty="0" err="1">
                <a:latin typeface="Courier New" panose="02070309020205020404" pitchFamily="49" charset="0"/>
                <a:cs typeface="Courier New" panose="02070309020205020404" pitchFamily="49" charset="0"/>
              </a:rPr>
              <a:t>ifname</a:t>
            </a:r>
            <a:r>
              <a:rPr lang="en-US" dirty="0">
                <a:latin typeface="Courier New" panose="02070309020205020404" pitchFamily="49" charset="0"/>
                <a:cs typeface="Courier New" panose="02070309020205020404" pitchFamily="49" charset="0"/>
              </a:rPr>
              <a:t> enp10s0 master bond-mybond1</a:t>
            </a:r>
          </a:p>
        </p:txBody>
      </p:sp>
      <p:sp>
        <p:nvSpPr>
          <p:cNvPr id="5" name="Slide Number Placeholder 4"/>
          <p:cNvSpPr>
            <a:spLocks noGrp="1"/>
          </p:cNvSpPr>
          <p:nvPr>
            <p:ph type="sldNum" sz="quarter" idx="12"/>
          </p:nvPr>
        </p:nvSpPr>
        <p:spPr/>
        <p:txBody>
          <a:bodyPr/>
          <a:lstStyle/>
          <a:p>
            <a:fld id="{8A4B8284-8C62-417E-8A9A-9406AE08DBF2}" type="slidenum">
              <a:rPr lang="en-US" smtClean="0"/>
              <a:t>66</a:t>
            </a:fld>
            <a:endParaRPr lang="en-US"/>
          </a:p>
        </p:txBody>
      </p:sp>
      <p:pic>
        <p:nvPicPr>
          <p:cNvPr id="6" name="Picture 5" descr="http://cdn.curvve.com/wp-content/uploads/Terminal-Logo.png">
            <a:extLst>
              <a:ext uri="{FF2B5EF4-FFF2-40B4-BE49-F238E27FC236}">
                <a16:creationId xmlns:a16="http://schemas.microsoft.com/office/drawing/2014/main" id="{A03BA89E-4849-016E-3D72-86CB6079D0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7283" y="4514070"/>
            <a:ext cx="1625892" cy="16258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EBFF6F4-2A5A-7CA1-5733-71E8BB7C7D37}"/>
              </a:ext>
            </a:extLst>
          </p:cNvPr>
          <p:cNvSpPr/>
          <p:nvPr/>
        </p:nvSpPr>
        <p:spPr>
          <a:xfrm rot="436065">
            <a:off x="9433910" y="4063612"/>
            <a:ext cx="2372637"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Assignment 12</a:t>
            </a:r>
          </a:p>
        </p:txBody>
      </p:sp>
      <p:pic>
        <p:nvPicPr>
          <p:cNvPr id="10" name="Picture 9">
            <a:extLst>
              <a:ext uri="{FF2B5EF4-FFF2-40B4-BE49-F238E27FC236}">
                <a16:creationId xmlns:a16="http://schemas.microsoft.com/office/drawing/2014/main" id="{294C45D2-A153-F157-BB14-12C6A0CDF02A}"/>
              </a:ext>
            </a:extLst>
          </p:cNvPr>
          <p:cNvPicPr>
            <a:picLocks noChangeAspect="1"/>
          </p:cNvPicPr>
          <p:nvPr/>
        </p:nvPicPr>
        <p:blipFill>
          <a:blip r:embed="rId3"/>
          <a:stretch>
            <a:fillRect/>
          </a:stretch>
        </p:blipFill>
        <p:spPr>
          <a:xfrm>
            <a:off x="2297696" y="3648547"/>
            <a:ext cx="6293546" cy="2682207"/>
          </a:xfrm>
          <a:prstGeom prst="rect">
            <a:avLst/>
          </a:prstGeom>
        </p:spPr>
      </p:pic>
    </p:spTree>
    <p:extLst>
      <p:ext uri="{BB962C8B-B14F-4D97-AF65-F5344CB8AC3E}">
        <p14:creationId xmlns:p14="http://schemas.microsoft.com/office/powerpoint/2010/main" val="515864317"/>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0E8F0-C1A8-DDCC-310C-23BF64AA0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ED307-7F5A-4E11-281A-D75AE85D1118}"/>
              </a:ext>
            </a:extLst>
          </p:cNvPr>
          <p:cNvSpPr>
            <a:spLocks noGrp="1"/>
          </p:cNvSpPr>
          <p:nvPr>
            <p:ph type="title"/>
          </p:nvPr>
        </p:nvSpPr>
        <p:spPr/>
        <p:txBody>
          <a:bodyPr/>
          <a:lstStyle/>
          <a:p>
            <a:r>
              <a:rPr lang="en-US" dirty="0"/>
              <a:t>Network Changes</a:t>
            </a:r>
          </a:p>
        </p:txBody>
      </p:sp>
      <p:sp>
        <p:nvSpPr>
          <p:cNvPr id="3" name="Content Placeholder 2">
            <a:extLst>
              <a:ext uri="{FF2B5EF4-FFF2-40B4-BE49-F238E27FC236}">
                <a16:creationId xmlns:a16="http://schemas.microsoft.com/office/drawing/2014/main" id="{A9F85E0D-2444-541E-7BCB-005C8254EE07}"/>
              </a:ext>
            </a:extLst>
          </p:cNvPr>
          <p:cNvSpPr>
            <a:spLocks noGrp="1"/>
          </p:cNvSpPr>
          <p:nvPr>
            <p:ph idx="1"/>
          </p:nvPr>
        </p:nvSpPr>
        <p:spPr>
          <a:xfrm>
            <a:off x="1097280" y="1845734"/>
            <a:ext cx="10058400" cy="4376646"/>
          </a:xfrm>
        </p:spPr>
        <p:txBody>
          <a:bodyPr>
            <a:normAutofit/>
          </a:bodyPr>
          <a:lstStyle/>
          <a:p>
            <a:r>
              <a:rPr lang="en-US" dirty="0"/>
              <a:t>Configure new bond interface</a:t>
            </a:r>
          </a:p>
          <a:p>
            <a:pPr lvl="1"/>
            <a:r>
              <a:rPr lang="en-US" dirty="0"/>
              <a:t>Disable the bond so we can reconfigure it:</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down bond-mybond1</a:t>
            </a:r>
          </a:p>
          <a:p>
            <a:pPr lvl="1"/>
            <a:r>
              <a:rPr lang="en-US" dirty="0"/>
              <a:t>Configure the IP address for our new network bond connection:</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bond-mybond1 ipv4.method manual ipv4.addresses 192.168.1.1##/24</a:t>
            </a:r>
          </a:p>
          <a:p>
            <a:pPr lvl="3"/>
            <a:r>
              <a:rPr lang="en-US" sz="1200" dirty="0">
                <a:cs typeface="Courier New" panose="02070309020205020404" pitchFamily="49" charset="0"/>
              </a:rPr>
              <a:t>Notice there are no gateways or </a:t>
            </a:r>
            <a:r>
              <a:rPr lang="en-US" sz="1200" dirty="0" err="1">
                <a:cs typeface="Courier New" panose="02070309020205020404" pitchFamily="49" charset="0"/>
              </a:rPr>
              <a:t>dns</a:t>
            </a:r>
            <a:r>
              <a:rPr lang="en-US" sz="1200" dirty="0">
                <a:cs typeface="Courier New" panose="02070309020205020404" pitchFamily="49" charset="0"/>
              </a:rPr>
              <a:t> servers configured here!</a:t>
            </a:r>
          </a:p>
          <a:p>
            <a:pPr lvl="1"/>
            <a:r>
              <a:rPr lang="en-US" dirty="0"/>
              <a:t>Bring the new network bond online:</a:t>
            </a:r>
            <a:endParaRPr lang="en-US" sz="1200" dirty="0">
              <a:cs typeface="Courier New" panose="02070309020205020404" pitchFamily="49" charset="0"/>
            </a:endParaRP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up bond-mybond1</a:t>
            </a:r>
          </a:p>
        </p:txBody>
      </p:sp>
      <p:sp>
        <p:nvSpPr>
          <p:cNvPr id="5" name="Slide Number Placeholder 4">
            <a:extLst>
              <a:ext uri="{FF2B5EF4-FFF2-40B4-BE49-F238E27FC236}">
                <a16:creationId xmlns:a16="http://schemas.microsoft.com/office/drawing/2014/main" id="{CC2AD6B1-22C9-7E20-7D7B-958FBD0A36BB}"/>
              </a:ext>
            </a:extLst>
          </p:cNvPr>
          <p:cNvSpPr>
            <a:spLocks noGrp="1"/>
          </p:cNvSpPr>
          <p:nvPr>
            <p:ph type="sldNum" sz="quarter" idx="12"/>
          </p:nvPr>
        </p:nvSpPr>
        <p:spPr/>
        <p:txBody>
          <a:bodyPr/>
          <a:lstStyle/>
          <a:p>
            <a:fld id="{8A4B8284-8C62-417E-8A9A-9406AE08DBF2}" type="slidenum">
              <a:rPr lang="en-US" smtClean="0"/>
              <a:t>67</a:t>
            </a:fld>
            <a:endParaRPr lang="en-US"/>
          </a:p>
        </p:txBody>
      </p:sp>
      <p:pic>
        <p:nvPicPr>
          <p:cNvPr id="6" name="Picture 5" descr="http://cdn.curvve.com/wp-content/uploads/Terminal-Logo.png">
            <a:extLst>
              <a:ext uri="{FF2B5EF4-FFF2-40B4-BE49-F238E27FC236}">
                <a16:creationId xmlns:a16="http://schemas.microsoft.com/office/drawing/2014/main" id="{B5D2ED5A-1F0C-8B43-7DC1-8FA349C85E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7283" y="4514070"/>
            <a:ext cx="1625892" cy="16258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493205B-6C0E-0240-BC9F-9B3745698A14}"/>
              </a:ext>
            </a:extLst>
          </p:cNvPr>
          <p:cNvSpPr/>
          <p:nvPr/>
        </p:nvSpPr>
        <p:spPr>
          <a:xfrm rot="436065">
            <a:off x="9433911" y="4063612"/>
            <a:ext cx="237263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Assignment 12</a:t>
            </a:r>
          </a:p>
        </p:txBody>
      </p:sp>
      <p:pic>
        <p:nvPicPr>
          <p:cNvPr id="12" name="Picture 11">
            <a:extLst>
              <a:ext uri="{FF2B5EF4-FFF2-40B4-BE49-F238E27FC236}">
                <a16:creationId xmlns:a16="http://schemas.microsoft.com/office/drawing/2014/main" id="{55805234-D5B2-AB0D-A690-AF78D97B5A90}"/>
              </a:ext>
            </a:extLst>
          </p:cNvPr>
          <p:cNvPicPr>
            <a:picLocks noChangeAspect="1"/>
          </p:cNvPicPr>
          <p:nvPr/>
        </p:nvPicPr>
        <p:blipFill>
          <a:blip r:embed="rId3"/>
          <a:stretch>
            <a:fillRect/>
          </a:stretch>
        </p:blipFill>
        <p:spPr>
          <a:xfrm>
            <a:off x="1222926" y="4734807"/>
            <a:ext cx="8187420" cy="1111565"/>
          </a:xfrm>
          <a:prstGeom prst="rect">
            <a:avLst/>
          </a:prstGeom>
        </p:spPr>
      </p:pic>
    </p:spTree>
    <p:extLst>
      <p:ext uri="{BB962C8B-B14F-4D97-AF65-F5344CB8AC3E}">
        <p14:creationId xmlns:p14="http://schemas.microsoft.com/office/powerpoint/2010/main" val="134871334"/>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EFED-500A-1137-983C-CE2438C820FE}"/>
              </a:ext>
            </a:extLst>
          </p:cNvPr>
          <p:cNvSpPr>
            <a:spLocks noGrp="1"/>
          </p:cNvSpPr>
          <p:nvPr>
            <p:ph type="title"/>
          </p:nvPr>
        </p:nvSpPr>
        <p:spPr/>
        <p:txBody>
          <a:bodyPr/>
          <a:lstStyle/>
          <a:p>
            <a:r>
              <a:rPr lang="en-US" dirty="0"/>
              <a:t>Network Changes</a:t>
            </a:r>
          </a:p>
        </p:txBody>
      </p:sp>
      <p:sp>
        <p:nvSpPr>
          <p:cNvPr id="3" name="Content Placeholder 2">
            <a:extLst>
              <a:ext uri="{FF2B5EF4-FFF2-40B4-BE49-F238E27FC236}">
                <a16:creationId xmlns:a16="http://schemas.microsoft.com/office/drawing/2014/main" id="{29243FE7-3262-6AC4-1D5F-7148A57D8445}"/>
              </a:ext>
            </a:extLst>
          </p:cNvPr>
          <p:cNvSpPr>
            <a:spLocks noGrp="1"/>
          </p:cNvSpPr>
          <p:nvPr>
            <p:ph idx="1"/>
          </p:nvPr>
        </p:nvSpPr>
        <p:spPr>
          <a:xfrm>
            <a:off x="1097279" y="1845734"/>
            <a:ext cx="10599797" cy="4023360"/>
          </a:xfrm>
        </p:spPr>
        <p:txBody>
          <a:bodyPr>
            <a:normAutofit/>
          </a:bodyPr>
          <a:lstStyle/>
          <a:p>
            <a:r>
              <a:rPr lang="en-US" dirty="0"/>
              <a:t>Add a new IPv6 address to the new bond interface</a:t>
            </a:r>
          </a:p>
          <a:p>
            <a:pPr lvl="1"/>
            <a:r>
              <a:rPr lang="en-US" sz="1400" dirty="0" err="1">
                <a:latin typeface="Courier New" panose="02070309020205020404" pitchFamily="49" charset="0"/>
                <a:cs typeface="Courier New" panose="02070309020205020404" pitchFamily="49" charset="0"/>
              </a:rPr>
              <a:t>nmcli</a:t>
            </a:r>
            <a:r>
              <a:rPr lang="en-US" sz="1400" dirty="0">
                <a:latin typeface="Courier New" panose="02070309020205020404" pitchFamily="49" charset="0"/>
                <a:cs typeface="Courier New" panose="02070309020205020404" pitchFamily="49" charset="0"/>
              </a:rPr>
              <a:t> con mod "bond-mybond1" ipv6.method manual ipv6.address "fd06:8765:4321:face:1##::1/64"</a:t>
            </a:r>
          </a:p>
          <a:p>
            <a:r>
              <a:rPr lang="en-US" dirty="0"/>
              <a:t>Enable new IPv6 address</a:t>
            </a:r>
          </a:p>
          <a:p>
            <a:pPr lvl="1"/>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up bond-mybond1</a:t>
            </a:r>
          </a:p>
          <a:p>
            <a:r>
              <a:rPr lang="en-US" dirty="0"/>
              <a:t>Add a new IPv4 VIP to the new bond interface</a:t>
            </a:r>
          </a:p>
          <a:p>
            <a:pPr lvl="1"/>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"bond-mybond1" +ipv4.addresses "192.168.1.2##/24"</a:t>
            </a:r>
          </a:p>
          <a:p>
            <a:r>
              <a:rPr lang="en-US" dirty="0"/>
              <a:t>Enable new IPv4 VIP address</a:t>
            </a:r>
          </a:p>
          <a:p>
            <a:pPr lvl="1"/>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up bond-mybond1</a:t>
            </a:r>
          </a:p>
        </p:txBody>
      </p:sp>
      <p:pic>
        <p:nvPicPr>
          <p:cNvPr id="5" name="Picture 4">
            <a:extLst>
              <a:ext uri="{FF2B5EF4-FFF2-40B4-BE49-F238E27FC236}">
                <a16:creationId xmlns:a16="http://schemas.microsoft.com/office/drawing/2014/main" id="{CCCB9C0D-CAA9-C8AE-8F90-1B33152F52C8}"/>
              </a:ext>
            </a:extLst>
          </p:cNvPr>
          <p:cNvPicPr>
            <a:picLocks noChangeAspect="1"/>
          </p:cNvPicPr>
          <p:nvPr/>
        </p:nvPicPr>
        <p:blipFill>
          <a:blip r:embed="rId2"/>
          <a:stretch>
            <a:fillRect/>
          </a:stretch>
        </p:blipFill>
        <p:spPr>
          <a:xfrm>
            <a:off x="2377440" y="4827950"/>
            <a:ext cx="6499434" cy="1388992"/>
          </a:xfrm>
          <a:prstGeom prst="rect">
            <a:avLst/>
          </a:prstGeom>
        </p:spPr>
      </p:pic>
      <p:pic>
        <p:nvPicPr>
          <p:cNvPr id="6" name="Picture 5" descr="http://cdn.curvve.com/wp-content/uploads/Terminal-Logo.png">
            <a:extLst>
              <a:ext uri="{FF2B5EF4-FFF2-40B4-BE49-F238E27FC236}">
                <a16:creationId xmlns:a16="http://schemas.microsoft.com/office/drawing/2014/main" id="{CCB1C6A2-7DAA-FD22-D7BA-8A248E86D6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7283" y="4514070"/>
            <a:ext cx="1625892" cy="162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268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4D4D-49B9-EF9A-E504-F332C9F8F583}"/>
              </a:ext>
            </a:extLst>
          </p:cNvPr>
          <p:cNvSpPr>
            <a:spLocks noGrp="1"/>
          </p:cNvSpPr>
          <p:nvPr>
            <p:ph type="title"/>
          </p:nvPr>
        </p:nvSpPr>
        <p:spPr/>
        <p:txBody>
          <a:bodyPr/>
          <a:lstStyle/>
          <a:p>
            <a:r>
              <a:rPr lang="en-US" dirty="0"/>
              <a:t>Network Changes</a:t>
            </a:r>
          </a:p>
        </p:txBody>
      </p:sp>
      <p:sp>
        <p:nvSpPr>
          <p:cNvPr id="3" name="Content Placeholder 2">
            <a:extLst>
              <a:ext uri="{FF2B5EF4-FFF2-40B4-BE49-F238E27FC236}">
                <a16:creationId xmlns:a16="http://schemas.microsoft.com/office/drawing/2014/main" id="{BD01A42F-B090-31FC-F414-88B6A7E4CC41}"/>
              </a:ext>
            </a:extLst>
          </p:cNvPr>
          <p:cNvSpPr>
            <a:spLocks noGrp="1"/>
          </p:cNvSpPr>
          <p:nvPr>
            <p:ph idx="1"/>
          </p:nvPr>
        </p:nvSpPr>
        <p:spPr>
          <a:xfrm>
            <a:off x="1097280" y="1845734"/>
            <a:ext cx="10789920" cy="4023360"/>
          </a:xfrm>
        </p:spPr>
        <p:txBody>
          <a:bodyPr/>
          <a:lstStyle/>
          <a:p>
            <a:r>
              <a:rPr lang="en-US" dirty="0"/>
              <a:t>Add VLAN 399 on new device mybond1 and configure an IP address</a:t>
            </a:r>
          </a:p>
          <a:p>
            <a:pPr lvl="1"/>
            <a:r>
              <a:rPr lang="en-US" sz="1600" dirty="0" err="1">
                <a:latin typeface="Courier New" panose="02070309020205020404" pitchFamily="49" charset="0"/>
                <a:cs typeface="Courier New" panose="02070309020205020404" pitchFamily="49" charset="0"/>
              </a:rPr>
              <a:t>nmcli</a:t>
            </a:r>
            <a:r>
              <a:rPr lang="en-US" sz="1600" dirty="0">
                <a:latin typeface="Courier New" panose="02070309020205020404" pitchFamily="49" charset="0"/>
                <a:cs typeface="Courier New" panose="02070309020205020404" pitchFamily="49" charset="0"/>
              </a:rPr>
              <a:t> con add type </a:t>
            </a:r>
            <a:r>
              <a:rPr lang="en-US" sz="1600" dirty="0" err="1">
                <a:latin typeface="Courier New" panose="02070309020205020404" pitchFamily="49" charset="0"/>
                <a:cs typeface="Courier New" panose="02070309020205020404" pitchFamily="49" charset="0"/>
              </a:rPr>
              <a:t>vlan</a:t>
            </a:r>
            <a:r>
              <a:rPr lang="en-US" sz="1600" dirty="0">
                <a:latin typeface="Courier New" panose="02070309020205020404" pitchFamily="49" charset="0"/>
                <a:cs typeface="Courier New" panose="02070309020205020404" pitchFamily="49" charset="0"/>
              </a:rPr>
              <a:t> con-name "bond-mybond1.399" dev mybond1 id 399</a:t>
            </a:r>
          </a:p>
          <a:p>
            <a:pPr lvl="1"/>
            <a:r>
              <a:rPr lang="en-US" sz="1600" dirty="0" err="1">
                <a:latin typeface="Courier New" panose="02070309020205020404" pitchFamily="49" charset="0"/>
                <a:cs typeface="Courier New" panose="02070309020205020404" pitchFamily="49" charset="0"/>
              </a:rPr>
              <a:t>nmcli</a:t>
            </a:r>
            <a:r>
              <a:rPr lang="en-US" sz="1600" dirty="0">
                <a:latin typeface="Courier New" panose="02070309020205020404" pitchFamily="49" charset="0"/>
                <a:cs typeface="Courier New" panose="02070309020205020404" pitchFamily="49" charset="0"/>
              </a:rPr>
              <a:t> con mod "bond-mybond1.399" ipv4.method manual ipv4.address "192.168.1##.1/24"</a:t>
            </a:r>
          </a:p>
          <a:p>
            <a:pPr lvl="1"/>
            <a:r>
              <a:rPr lang="en-US" sz="1600" dirty="0" err="1">
                <a:latin typeface="Courier New" panose="02070309020205020404" pitchFamily="49" charset="0"/>
                <a:cs typeface="Courier New" panose="02070309020205020404" pitchFamily="49" charset="0"/>
              </a:rPr>
              <a:t>nmcli</a:t>
            </a:r>
            <a:r>
              <a:rPr lang="en-US" sz="1600" dirty="0">
                <a:latin typeface="Courier New" panose="02070309020205020404" pitchFamily="49" charset="0"/>
                <a:cs typeface="Courier New" panose="02070309020205020404" pitchFamily="49" charset="0"/>
              </a:rPr>
              <a:t> con up "bond-mybond1.399"</a:t>
            </a:r>
          </a:p>
          <a:p>
            <a:endParaRPr lang="en-US" dirty="0"/>
          </a:p>
        </p:txBody>
      </p:sp>
      <p:pic>
        <p:nvPicPr>
          <p:cNvPr id="4" name="Picture 3" descr="http://cdn.curvve.com/wp-content/uploads/Terminal-Logo.png">
            <a:extLst>
              <a:ext uri="{FF2B5EF4-FFF2-40B4-BE49-F238E27FC236}">
                <a16:creationId xmlns:a16="http://schemas.microsoft.com/office/drawing/2014/main" id="{CFE40403-80CF-89CA-DE30-C2F6AC2675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7283" y="4514070"/>
            <a:ext cx="1625892" cy="1625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5E1026-A4F3-E564-99FA-6D44F919801B}"/>
              </a:ext>
            </a:extLst>
          </p:cNvPr>
          <p:cNvPicPr>
            <a:picLocks noChangeAspect="1"/>
          </p:cNvPicPr>
          <p:nvPr/>
        </p:nvPicPr>
        <p:blipFill>
          <a:blip r:embed="rId3"/>
          <a:stretch>
            <a:fillRect/>
          </a:stretch>
        </p:blipFill>
        <p:spPr>
          <a:xfrm>
            <a:off x="1259206" y="3832441"/>
            <a:ext cx="8346808" cy="1100590"/>
          </a:xfrm>
          <a:prstGeom prst="rect">
            <a:avLst/>
          </a:prstGeom>
        </p:spPr>
      </p:pic>
    </p:spTree>
    <p:extLst>
      <p:ext uri="{BB962C8B-B14F-4D97-AF65-F5344CB8AC3E}">
        <p14:creationId xmlns:p14="http://schemas.microsoft.com/office/powerpoint/2010/main" val="319036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9E55D-F013-62AC-C2CB-D98A49DB2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76165-33AF-97A0-B304-0EDB38AB233E}"/>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65F5B9FB-78F8-34E6-923C-19A39EE82389}"/>
              </a:ext>
            </a:extLst>
          </p:cNvPr>
          <p:cNvSpPr>
            <a:spLocks noGrp="1"/>
          </p:cNvSpPr>
          <p:nvPr>
            <p:ph idx="1"/>
          </p:nvPr>
        </p:nvSpPr>
        <p:spPr>
          <a:xfrm>
            <a:off x="1097280" y="1845734"/>
            <a:ext cx="10058400" cy="4517996"/>
          </a:xfrm>
        </p:spPr>
        <p:txBody>
          <a:bodyPr>
            <a:normAutofit/>
          </a:bodyPr>
          <a:lstStyle/>
          <a:p>
            <a:r>
              <a:rPr lang="en-US" dirty="0"/>
              <a:t>Use the previous long file listing to answer the questions:</a:t>
            </a:r>
          </a:p>
          <a:p>
            <a:pPr lvl="1"/>
            <a:r>
              <a:rPr lang="en-US" dirty="0"/>
              <a:t>3. What files and folders are hidden?</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--x--x. 11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13:58 .</a:t>
            </a:r>
          </a:p>
          <a:p>
            <a:pPr marL="384048" lvl="2" indent="0">
              <a:buNone/>
            </a:pPr>
            <a:r>
              <a:rPr lang="en-US" dirty="0" err="1">
                <a:latin typeface="Courier New" panose="02070309020205020404" pitchFamily="49" charset="0"/>
                <a:cs typeface="Courier New" panose="02070309020205020404" pitchFamily="49" charset="0"/>
              </a:rPr>
              <a:t>drwxr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xr</a:t>
            </a:r>
            <a:r>
              <a:rPr lang="en-US" dirty="0">
                <a:latin typeface="Courier New" panose="02070309020205020404" pitchFamily="49" charset="0"/>
                <a:cs typeface="Courier New" panose="02070309020205020404" pitchFamily="49" charset="0"/>
              </a:rPr>
              <a:t>-x. 14 root  </a:t>
            </a:r>
            <a:r>
              <a:rPr lang="en-US" dirty="0" err="1">
                <a:latin typeface="Courier New" panose="02070309020205020404" pitchFamily="49" charset="0"/>
                <a:cs typeface="Courier New" panose="02070309020205020404" pitchFamily="49" charset="0"/>
              </a:rPr>
              <a:t>root</a:t>
            </a:r>
            <a:r>
              <a:rPr lang="en-US" dirty="0">
                <a:latin typeface="Courier New" panose="02070309020205020404" pitchFamily="49" charset="0"/>
                <a:cs typeface="Courier New" panose="02070309020205020404" pitchFamily="49" charset="0"/>
              </a:rPr>
              <a:t>  4.0K Aug 24  2015 ..</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16K Feb 23 23:09 .</a:t>
            </a:r>
            <a:r>
              <a:rPr lang="en-US" dirty="0" err="1">
                <a:latin typeface="Courier New" panose="02070309020205020404" pitchFamily="49" charset="0"/>
                <a:cs typeface="Courier New" panose="02070309020205020404" pitchFamily="49" charset="0"/>
              </a:rPr>
              <a:t>bash_history</a:t>
            </a: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18 Feb 21  2013 .</a:t>
            </a:r>
            <a:r>
              <a:rPr lang="en-US" dirty="0" err="1">
                <a:latin typeface="Courier New" panose="02070309020205020404" pitchFamily="49" charset="0"/>
                <a:cs typeface="Courier New" panose="02070309020205020404" pitchFamily="49" charset="0"/>
              </a:rPr>
              <a:t>bash_logout</a:t>
            </a: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176 Feb 21  2013 .</a:t>
            </a:r>
            <a:r>
              <a:rPr lang="en-US" dirty="0" err="1">
                <a:latin typeface="Courier New" panose="02070309020205020404" pitchFamily="49" charset="0"/>
                <a:cs typeface="Courier New" panose="02070309020205020404" pitchFamily="49" charset="0"/>
              </a:rPr>
              <a:t>bash_profile</a:t>
            </a: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124 Feb 21  2013 .</a:t>
            </a:r>
            <a:r>
              <a:rPr lang="en-US" dirty="0" err="1">
                <a:latin typeface="Courier New" panose="02070309020205020404" pitchFamily="49" charset="0"/>
                <a:cs typeface="Courier New" panose="02070309020205020404" pitchFamily="49" charset="0"/>
              </a:rPr>
              <a:t>bashrc</a:t>
            </a:r>
            <a:endParaRPr lang="en-US" dirty="0">
              <a:latin typeface="Courier New" panose="02070309020205020404" pitchFamily="49" charset="0"/>
              <a:cs typeface="Courier New" panose="02070309020205020404" pitchFamily="49" charset="0"/>
            </a:endParaRP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3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May 28  2013 .config</a:t>
            </a: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4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Dec  5 12:28 .</a:t>
            </a:r>
            <a:r>
              <a:rPr lang="en-US" dirty="0" err="1">
                <a:latin typeface="Courier New" panose="02070309020205020404" pitchFamily="49" charset="0"/>
                <a:cs typeface="Courier New" panose="02070309020205020404" pitchFamily="49" charset="0"/>
              </a:rPr>
              <a:t>irssi</a:t>
            </a: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59 Jul  5  2014 .</a:t>
            </a:r>
            <a:r>
              <a:rPr lang="en-US" dirty="0" err="1">
                <a:latin typeface="Courier New" panose="02070309020205020404" pitchFamily="49" charset="0"/>
                <a:cs typeface="Courier New" panose="02070309020205020404" pitchFamily="49" charset="0"/>
              </a:rPr>
              <a:t>lesshst</a:t>
            </a:r>
            <a:endParaRPr lang="en-US" dirty="0">
              <a:latin typeface="Courier New" panose="02070309020205020404" pitchFamily="49" charset="0"/>
              <a:cs typeface="Courier New" panose="02070309020205020404" pitchFamily="49" charset="0"/>
            </a:endParaRPr>
          </a:p>
          <a:p>
            <a:pPr marL="384048" lvl="2" indent="0">
              <a:buNone/>
            </a:pPr>
            <a:r>
              <a:rPr lang="en-US" dirty="0" err="1">
                <a:latin typeface="Courier New" panose="02070309020205020404" pitchFamily="49" charset="0"/>
                <a:cs typeface="Courier New" panose="02070309020205020404" pitchFamily="49" charset="0"/>
              </a:rPr>
              <a:t>drwxr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xr</a:t>
            </a:r>
            <a:r>
              <a:rPr lang="en-US" dirty="0">
                <a:latin typeface="Courier New" panose="02070309020205020404" pitchFamily="49" charset="0"/>
                <a:cs typeface="Courier New" panose="02070309020205020404" pitchFamily="49" charset="0"/>
              </a:rPr>
              <a:t>-x   3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13 13:58 .</a:t>
            </a:r>
            <a:r>
              <a:rPr lang="en-US" dirty="0" err="1">
                <a:latin typeface="Courier New" panose="02070309020205020404" pitchFamily="49" charset="0"/>
                <a:cs typeface="Courier New" panose="02070309020205020404" pitchFamily="49" charset="0"/>
              </a:rPr>
              <a:t>libvirt</a:t>
            </a: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24 May 26  2013 .</a:t>
            </a:r>
            <a:r>
              <a:rPr lang="en-US" dirty="0" err="1">
                <a:latin typeface="Courier New" panose="02070309020205020404" pitchFamily="49" charset="0"/>
                <a:cs typeface="Courier New" panose="02070309020205020404" pitchFamily="49" charset="0"/>
              </a:rPr>
              <a:t>oidentd.conf</a:t>
            </a:r>
            <a:endParaRPr lang="en-US" dirty="0">
              <a:latin typeface="Courier New" panose="02070309020205020404" pitchFamily="49" charset="0"/>
              <a:cs typeface="Courier New" panose="02070309020205020404" pitchFamily="49" charset="0"/>
            </a:endParaRPr>
          </a:p>
          <a:p>
            <a:pPr marL="384048" lvl="2" indent="0">
              <a:buNone/>
            </a:pPr>
            <a:r>
              <a:rPr lang="en-US" dirty="0" err="1">
                <a:latin typeface="Courier New" panose="02070309020205020404" pitchFamily="49" charset="0"/>
                <a:cs typeface="Courier New" panose="02070309020205020404" pitchFamily="49" charset="0"/>
              </a:rPr>
              <a:t>drwx</a:t>
            </a:r>
            <a:r>
              <a:rPr lang="en-US" dirty="0">
                <a:latin typeface="Courier New" panose="02070309020205020404" pitchFamily="49" charset="0"/>
                <a:cs typeface="Courier New" panose="02070309020205020404" pitchFamily="49" charset="0"/>
              </a:rPr>
              <a:t>------   2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4.0K Feb 20 20:15 .ssh</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51 Jun  4  2013 .</a:t>
            </a:r>
            <a:r>
              <a:rPr lang="en-US" dirty="0" err="1">
                <a:latin typeface="Courier New" panose="02070309020205020404" pitchFamily="49" charset="0"/>
                <a:cs typeface="Courier New" panose="02070309020205020404" pitchFamily="49" charset="0"/>
              </a:rPr>
              <a:t>tmux.conf</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8467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Compose</a:t>
            </a:r>
          </a:p>
        </p:txBody>
      </p:sp>
      <p:sp>
        <p:nvSpPr>
          <p:cNvPr id="3" name="Content Placeholder 2"/>
          <p:cNvSpPr>
            <a:spLocks noGrp="1"/>
          </p:cNvSpPr>
          <p:nvPr>
            <p:ph idx="1"/>
          </p:nvPr>
        </p:nvSpPr>
        <p:spPr/>
        <p:txBody>
          <a:bodyPr/>
          <a:lstStyle/>
          <a:p>
            <a:r>
              <a:rPr lang="en-US" dirty="0"/>
              <a:t>A tool for defining and running multi-container Docker applications</a:t>
            </a:r>
          </a:p>
          <a:p>
            <a:r>
              <a:rPr lang="en-US" dirty="0"/>
              <a:t>Use YAML to configure application and services</a:t>
            </a:r>
          </a:p>
          <a:p>
            <a:pPr lvl="1"/>
            <a:r>
              <a:rPr lang="en-US" dirty="0"/>
              <a:t>YAML - human-readable data serialization language</a:t>
            </a:r>
          </a:p>
          <a:p>
            <a:r>
              <a:rPr lang="en-US" dirty="0"/>
              <a:t>Multiple environments per host</a:t>
            </a:r>
          </a:p>
          <a:p>
            <a:r>
              <a:rPr lang="en-US" dirty="0"/>
              <a:t>Persistent data volume</a:t>
            </a:r>
          </a:p>
          <a:p>
            <a:r>
              <a:rPr lang="en-US" dirty="0"/>
              <a:t>Configure in a Compose variable file</a:t>
            </a:r>
          </a:p>
          <a:p>
            <a:r>
              <a:rPr lang="en-US" dirty="0"/>
              <a:t>Automated testing environments</a:t>
            </a:r>
          </a:p>
          <a:p>
            <a:r>
              <a:rPr lang="en-US" dirty="0"/>
              <a:t>Django, Rails, </a:t>
            </a:r>
            <a:r>
              <a:rPr lang="en-US" dirty="0" err="1"/>
              <a:t>Wordpress</a:t>
            </a:r>
            <a:r>
              <a:rPr lang="en-US" dirty="0"/>
              <a:t>, More...</a:t>
            </a:r>
          </a:p>
          <a:p>
            <a:pPr lvl="1"/>
            <a:r>
              <a:rPr lang="en-US" dirty="0">
                <a:hlinkClick r:id="rId3"/>
              </a:rPr>
              <a:t>https://docs.docker.com/compose</a:t>
            </a:r>
            <a:endParaRPr lang="en-US" dirty="0"/>
          </a:p>
          <a:p>
            <a:endParaRPr lang="en-US" dirty="0"/>
          </a:p>
        </p:txBody>
      </p:sp>
      <p:pic>
        <p:nvPicPr>
          <p:cNvPr id="1026" name="Picture 2" descr="Image result for docker comp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503" y="3911303"/>
            <a:ext cx="4042498" cy="206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763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to Docker CE &amp; Compose</a:t>
            </a:r>
          </a:p>
        </p:txBody>
      </p:sp>
      <p:sp>
        <p:nvSpPr>
          <p:cNvPr id="3" name="Content Placeholder 2"/>
          <p:cNvSpPr>
            <a:spLocks noGrp="1"/>
          </p:cNvSpPr>
          <p:nvPr>
            <p:ph idx="1"/>
          </p:nvPr>
        </p:nvSpPr>
        <p:spPr>
          <a:xfrm>
            <a:off x="1097280" y="1845734"/>
            <a:ext cx="10058400" cy="4485020"/>
          </a:xfrm>
        </p:spPr>
        <p:txBody>
          <a:bodyPr>
            <a:normAutofit/>
          </a:bodyPr>
          <a:lstStyle/>
          <a:p>
            <a:r>
              <a:rPr lang="en-US" dirty="0"/>
              <a:t>I want to change our version of Docker….</a:t>
            </a:r>
          </a:p>
          <a:p>
            <a:pPr lvl="1"/>
            <a:r>
              <a:rPr lang="en-US" dirty="0"/>
              <a:t>This was our “intentional rework” !</a:t>
            </a:r>
          </a:p>
          <a:p>
            <a:pPr lvl="1"/>
            <a:r>
              <a:rPr lang="en-US" dirty="0"/>
              <a:t>Lets change to </a:t>
            </a:r>
            <a:r>
              <a:rPr lang="en-US" dirty="0" err="1">
                <a:latin typeface="Courier New" panose="02070309020205020404" pitchFamily="49" charset="0"/>
                <a:cs typeface="Courier New" panose="02070309020205020404" pitchFamily="49" charset="0"/>
              </a:rPr>
              <a:t>docker-ce</a:t>
            </a:r>
            <a:endParaRPr lang="en-US" dirty="0">
              <a:latin typeface="Courier New" panose="02070309020205020404" pitchFamily="49" charset="0"/>
              <a:cs typeface="Courier New" panose="02070309020205020404" pitchFamily="49" charset="0"/>
            </a:endParaRPr>
          </a:p>
          <a:p>
            <a:pPr lvl="2"/>
            <a:r>
              <a:rPr lang="en-US" dirty="0"/>
              <a:t>Remove any of the old/incorrect stuff</a:t>
            </a:r>
          </a:p>
          <a:p>
            <a:pPr marL="749808" lvl="4" indent="0">
              <a:buNone/>
            </a:pPr>
            <a:r>
              <a:rPr lang="en-US" sz="1200" dirty="0">
                <a:latin typeface="Courier New" panose="02070309020205020404" pitchFamily="49" charset="0"/>
                <a:cs typeface="Courier New" panose="02070309020205020404" pitchFamily="49" charset="0"/>
              </a:rPr>
              <a:t>docker stop $(docker </a:t>
            </a:r>
            <a:r>
              <a:rPr lang="en-US" sz="1200" dirty="0" err="1">
                <a:latin typeface="Courier New" panose="02070309020205020404" pitchFamily="49" charset="0"/>
                <a:cs typeface="Courier New" panose="02070309020205020404" pitchFamily="49" charset="0"/>
              </a:rPr>
              <a:t>ps</a:t>
            </a:r>
            <a:r>
              <a:rPr lang="en-US" sz="1200" dirty="0">
                <a:latin typeface="Courier New" panose="02070309020205020404" pitchFamily="49" charset="0"/>
                <a:cs typeface="Courier New" panose="02070309020205020404" pitchFamily="49" charset="0"/>
              </a:rPr>
              <a:t> -a -q)</a:t>
            </a:r>
          </a:p>
          <a:p>
            <a:pPr marL="749808" lvl="4" indent="0">
              <a:buNone/>
            </a:pPr>
            <a:r>
              <a:rPr lang="en-US" sz="1200" dirty="0" err="1">
                <a:latin typeface="Courier New" panose="02070309020205020404" pitchFamily="49" charset="0"/>
                <a:cs typeface="Courier New" panose="02070309020205020404" pitchFamily="49" charset="0"/>
              </a:rPr>
              <a:t>docker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rm</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docker</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ps</a:t>
            </a:r>
            <a:r>
              <a:rPr lang="en-US" sz="1200" dirty="0">
                <a:latin typeface="Courier New" panose="02070309020205020404" pitchFamily="49" charset="0"/>
                <a:cs typeface="Courier New" panose="02070309020205020404" pitchFamily="49" charset="0"/>
              </a:rPr>
              <a:t> -a -q)</a:t>
            </a:r>
          </a:p>
          <a:p>
            <a:pPr marL="749808" lvl="4" indent="0">
              <a:buNone/>
            </a:pPr>
            <a:r>
              <a:rPr lang="en-US" sz="1200" dirty="0">
                <a:latin typeface="Courier New" panose="02070309020205020404" pitchFamily="49" charset="0"/>
                <a:cs typeface="Courier New" panose="02070309020205020404" pitchFamily="49" charset="0"/>
              </a:rPr>
              <a:t>echo y | docker system prune -a</a:t>
            </a:r>
          </a:p>
          <a:p>
            <a:pPr marL="749808" lvl="4" indent="0">
              <a:buNone/>
            </a:pPr>
            <a:r>
              <a:rPr lang="en-US" sz="1200" dirty="0" err="1">
                <a:latin typeface="Courier New" panose="02070309020205020404" pitchFamily="49" charset="0"/>
                <a:cs typeface="Courier New" panose="02070309020205020404" pitchFamily="49" charset="0"/>
              </a:rPr>
              <a:t>dnf</a:t>
            </a:r>
            <a:r>
              <a:rPr lang="en-US" sz="1200" dirty="0">
                <a:latin typeface="Courier New" panose="02070309020205020404" pitchFamily="49" charset="0"/>
                <a:cs typeface="Courier New" panose="02070309020205020404" pitchFamily="49" charset="0"/>
              </a:rPr>
              <a:t> -y remove docker</a:t>
            </a:r>
          </a:p>
          <a:p>
            <a:pPr lvl="2"/>
            <a:r>
              <a:rPr lang="en-US" dirty="0"/>
              <a:t>Install, start, and enable the new </a:t>
            </a:r>
            <a:r>
              <a:rPr lang="en-US" dirty="0">
                <a:latin typeface="Courier New" panose="02070309020205020404" pitchFamily="49" charset="0"/>
                <a:cs typeface="Courier New" panose="02070309020205020404" pitchFamily="49" charset="0"/>
              </a:rPr>
              <a:t>docker</a:t>
            </a:r>
            <a:r>
              <a:rPr lang="en-US" dirty="0">
                <a:cs typeface="Courier New" panose="02070309020205020404" pitchFamily="49" charset="0"/>
              </a:rPr>
              <a:t> and </a:t>
            </a:r>
            <a:r>
              <a:rPr lang="en-US" dirty="0" err="1">
                <a:latin typeface="Courier New" panose="02070309020205020404" pitchFamily="49" charset="0"/>
                <a:cs typeface="Courier New" panose="02070309020205020404" pitchFamily="49" charset="0"/>
              </a:rPr>
              <a:t>podman</a:t>
            </a:r>
            <a:r>
              <a:rPr lang="en-US" dirty="0"/>
              <a:t> packages</a:t>
            </a:r>
          </a:p>
          <a:p>
            <a:pPr marL="749808" lvl="4" indent="0">
              <a:buNone/>
            </a:pPr>
            <a:r>
              <a:rPr lang="en-US" sz="1200" dirty="0" err="1">
                <a:latin typeface="Courier New" panose="02070309020205020404" pitchFamily="49" charset="0"/>
                <a:cs typeface="Courier New" panose="02070309020205020404" pitchFamily="49" charset="0"/>
              </a:rPr>
              <a:t>dnf</a:t>
            </a:r>
            <a:r>
              <a:rPr lang="en-US" sz="1200" dirty="0">
                <a:latin typeface="Courier New" panose="02070309020205020404" pitchFamily="49" charset="0"/>
                <a:cs typeface="Courier New" panose="02070309020205020404" pitchFamily="49" charset="0"/>
              </a:rPr>
              <a:t> config-manager --add-repo https://download.docker.com/linux/rhel/docker-ce.repo</a:t>
            </a:r>
          </a:p>
          <a:p>
            <a:pPr marL="749808" lvl="4" indent="0">
              <a:buNone/>
            </a:pPr>
            <a:r>
              <a:rPr lang="en-US" sz="1200" dirty="0" err="1">
                <a:latin typeface="Courier New" panose="02070309020205020404" pitchFamily="49" charset="0"/>
                <a:cs typeface="Courier New" panose="02070309020205020404" pitchFamily="49" charset="0"/>
              </a:rPr>
              <a:t>dnf</a:t>
            </a:r>
            <a:r>
              <a:rPr lang="en-US" sz="1200" dirty="0">
                <a:latin typeface="Courier New" panose="02070309020205020404" pitchFamily="49" charset="0"/>
                <a:cs typeface="Courier New" panose="02070309020205020404" pitchFamily="49" charset="0"/>
              </a:rPr>
              <a:t> -y install docker-</a:t>
            </a:r>
            <a:r>
              <a:rPr lang="en-US" sz="1200" dirty="0" err="1">
                <a:latin typeface="Courier New" panose="02070309020205020404" pitchFamily="49" charset="0"/>
                <a:cs typeface="Courier New" panose="02070309020205020404" pitchFamily="49" charset="0"/>
              </a:rPr>
              <a:t>ce</a:t>
            </a:r>
            <a:r>
              <a:rPr lang="en-US" sz="1200" dirty="0">
                <a:latin typeface="Courier New" panose="02070309020205020404" pitchFamily="49" charset="0"/>
                <a:cs typeface="Courier New" panose="02070309020205020404" pitchFamily="49" charset="0"/>
              </a:rPr>
              <a:t> docker-</a:t>
            </a:r>
            <a:r>
              <a:rPr lang="en-US" sz="1200" dirty="0" err="1">
                <a:latin typeface="Courier New" panose="02070309020205020404" pitchFamily="49" charset="0"/>
                <a:cs typeface="Courier New" panose="02070309020205020404" pitchFamily="49" charset="0"/>
              </a:rPr>
              <a:t>ce</a:t>
            </a:r>
            <a:r>
              <a:rPr lang="en-US" sz="1200" dirty="0">
                <a:latin typeface="Courier New" panose="02070309020205020404" pitchFamily="49" charset="0"/>
                <a:cs typeface="Courier New" panose="02070309020205020404" pitchFamily="49" charset="0"/>
              </a:rPr>
              <a:t>-cli containerd.io docker-</a:t>
            </a:r>
            <a:r>
              <a:rPr lang="en-US" sz="1200" dirty="0" err="1">
                <a:latin typeface="Courier New" panose="02070309020205020404" pitchFamily="49" charset="0"/>
                <a:cs typeface="Courier New" panose="02070309020205020404" pitchFamily="49" charset="0"/>
              </a:rPr>
              <a:t>buildx</a:t>
            </a:r>
            <a:r>
              <a:rPr lang="en-US" sz="1200" dirty="0">
                <a:latin typeface="Courier New" panose="02070309020205020404" pitchFamily="49" charset="0"/>
                <a:cs typeface="Courier New" panose="02070309020205020404" pitchFamily="49" charset="0"/>
              </a:rPr>
              <a:t>-plugin</a:t>
            </a:r>
          </a:p>
          <a:p>
            <a:pPr marL="749808" lvl="4" indent="0">
              <a:buNone/>
            </a:pPr>
            <a:r>
              <a:rPr lang="en-US" sz="1200" dirty="0" err="1">
                <a:latin typeface="Courier New" panose="02070309020205020404" pitchFamily="49" charset="0"/>
                <a:cs typeface="Courier New" panose="02070309020205020404" pitchFamily="49" charset="0"/>
              </a:rPr>
              <a:t>dnf</a:t>
            </a:r>
            <a:r>
              <a:rPr lang="en-US" sz="1200" dirty="0">
                <a:latin typeface="Courier New" panose="02070309020205020404" pitchFamily="49" charset="0"/>
                <a:cs typeface="Courier New" panose="02070309020205020404" pitchFamily="49" charset="0"/>
              </a:rPr>
              <a:t> -y install docker-compose-plugin </a:t>
            </a:r>
            <a:r>
              <a:rPr lang="en-US" sz="1200" dirty="0" err="1">
                <a:latin typeface="Courier New" panose="02070309020205020404" pitchFamily="49" charset="0"/>
                <a:cs typeface="Courier New" panose="02070309020205020404" pitchFamily="49" charset="0"/>
              </a:rPr>
              <a:t>podman</a:t>
            </a:r>
            <a:endParaRPr lang="en-US" sz="1200" dirty="0">
              <a:latin typeface="Courier New" panose="02070309020205020404" pitchFamily="49" charset="0"/>
              <a:cs typeface="Courier New" panose="02070309020205020404" pitchFamily="49" charset="0"/>
            </a:endParaRPr>
          </a:p>
          <a:p>
            <a:pPr marL="749808" lvl="4" indent="0">
              <a:buNone/>
            </a:pPr>
            <a:r>
              <a:rPr lang="en-US" sz="1200" dirty="0" err="1">
                <a:latin typeface="Courier New" panose="02070309020205020404" pitchFamily="49" charset="0"/>
                <a:cs typeface="Courier New" panose="02070309020205020404" pitchFamily="49" charset="0"/>
              </a:rPr>
              <a:t>systemctl</a:t>
            </a:r>
            <a:r>
              <a:rPr lang="en-US" sz="1200" dirty="0">
                <a:latin typeface="Courier New" panose="02070309020205020404" pitchFamily="49" charset="0"/>
                <a:cs typeface="Courier New" panose="02070309020205020404" pitchFamily="49" charset="0"/>
              </a:rPr>
              <a:t> enable docker --now</a:t>
            </a:r>
          </a:p>
          <a:p>
            <a:pPr marL="749808" lvl="4" indent="0">
              <a:buNone/>
            </a:pPr>
            <a:r>
              <a:rPr lang="en-US" sz="1200" dirty="0" err="1">
                <a:latin typeface="Courier New" panose="02070309020205020404" pitchFamily="49" charset="0"/>
                <a:cs typeface="Courier New" panose="02070309020205020404" pitchFamily="49" charset="0"/>
              </a:rPr>
              <a:t>systemctl</a:t>
            </a:r>
            <a:r>
              <a:rPr lang="en-US" sz="1200" dirty="0">
                <a:latin typeface="Courier New" panose="02070309020205020404" pitchFamily="49" charset="0"/>
                <a:cs typeface="Courier New" panose="02070309020205020404" pitchFamily="49" charset="0"/>
              </a:rPr>
              <a:t> enable </a:t>
            </a:r>
            <a:r>
              <a:rPr lang="en-US" sz="1200" dirty="0" err="1">
                <a:latin typeface="Courier New" panose="02070309020205020404" pitchFamily="49" charset="0"/>
                <a:cs typeface="Courier New" panose="02070309020205020404" pitchFamily="49" charset="0"/>
              </a:rPr>
              <a:t>podman.socket</a:t>
            </a:r>
            <a:r>
              <a:rPr lang="en-US" sz="1200" dirty="0">
                <a:latin typeface="Courier New" panose="02070309020205020404" pitchFamily="49" charset="0"/>
                <a:cs typeface="Courier New" panose="02070309020205020404" pitchFamily="49" charset="0"/>
              </a:rPr>
              <a:t> --now</a:t>
            </a:r>
          </a:p>
        </p:txBody>
      </p:sp>
      <p:pic>
        <p:nvPicPr>
          <p:cNvPr id="4" name="Picture 3" descr="http://cdn.curvve.com/wp-content/uploads/Termina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9645" y="5287224"/>
            <a:ext cx="1043530" cy="10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69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to Docker CE &amp; Compose</a:t>
            </a:r>
          </a:p>
        </p:txBody>
      </p:sp>
      <p:sp>
        <p:nvSpPr>
          <p:cNvPr id="3" name="Content Placeholder 2"/>
          <p:cNvSpPr>
            <a:spLocks noGrp="1"/>
          </p:cNvSpPr>
          <p:nvPr>
            <p:ph idx="1"/>
          </p:nvPr>
        </p:nvSpPr>
        <p:spPr>
          <a:xfrm>
            <a:off x="1097280" y="1845734"/>
            <a:ext cx="10981306" cy="4485020"/>
          </a:xfrm>
        </p:spPr>
        <p:txBody>
          <a:bodyPr>
            <a:normAutofit/>
          </a:bodyPr>
          <a:lstStyle/>
          <a:p>
            <a:r>
              <a:rPr lang="en-US" dirty="0"/>
              <a:t>Move our manually compiled Apache installation to port 8081</a:t>
            </a:r>
          </a:p>
          <a:p>
            <a:pPr lvl="1"/>
            <a:r>
              <a:rPr lang="en-US" dirty="0"/>
              <a:t>Port 8080 will conflict with our new Docker installs!</a:t>
            </a:r>
          </a:p>
          <a:p>
            <a:pPr lvl="2"/>
            <a:r>
              <a:rPr lang="en-US" dirty="0"/>
              <a:t>Open the firewall port, change the setting, and restart Apache</a:t>
            </a:r>
          </a:p>
          <a:p>
            <a:pPr marL="749808" lvl="4" indent="0">
              <a:buNone/>
            </a:pPr>
            <a:r>
              <a:rPr lang="en-US" sz="1200" dirty="0">
                <a:latin typeface="Courier New" panose="02070309020205020404" pitchFamily="49" charset="0"/>
                <a:cs typeface="Courier New" panose="02070309020205020404" pitchFamily="49" charset="0"/>
              </a:rPr>
              <a:t>firewall-</a:t>
            </a:r>
            <a:r>
              <a:rPr lang="en-US" sz="1200" dirty="0" err="1">
                <a:latin typeface="Courier New" panose="02070309020205020404" pitchFamily="49" charset="0"/>
                <a:cs typeface="Courier New" panose="02070309020205020404" pitchFamily="49" charset="0"/>
              </a:rPr>
              <a:t>cmd</a:t>
            </a:r>
            <a:r>
              <a:rPr lang="en-US" sz="1200" dirty="0">
                <a:latin typeface="Courier New" panose="02070309020205020404" pitchFamily="49" charset="0"/>
                <a:cs typeface="Courier New" panose="02070309020205020404" pitchFamily="49" charset="0"/>
              </a:rPr>
              <a:t> --zone=public --add-port=8081/</a:t>
            </a:r>
            <a:r>
              <a:rPr lang="en-US" sz="1200" dirty="0" err="1">
                <a:latin typeface="Courier New" panose="02070309020205020404" pitchFamily="49" charset="0"/>
                <a:cs typeface="Courier New" panose="02070309020205020404" pitchFamily="49" charset="0"/>
              </a:rPr>
              <a:t>tcp</a:t>
            </a:r>
            <a:endParaRPr lang="en-US" sz="1200" dirty="0">
              <a:latin typeface="Courier New" panose="02070309020205020404" pitchFamily="49" charset="0"/>
              <a:cs typeface="Courier New" panose="02070309020205020404" pitchFamily="49" charset="0"/>
            </a:endParaRPr>
          </a:p>
          <a:p>
            <a:pPr marL="749808" lvl="4" indent="0">
              <a:buNone/>
            </a:pPr>
            <a:r>
              <a:rPr lang="en-US" sz="1200" dirty="0">
                <a:latin typeface="Courier New" panose="02070309020205020404" pitchFamily="49" charset="0"/>
                <a:cs typeface="Courier New" panose="02070309020205020404" pitchFamily="49" charset="0"/>
              </a:rPr>
              <a:t>firewall-</a:t>
            </a:r>
            <a:r>
              <a:rPr lang="en-US" sz="1200" dirty="0" err="1">
                <a:latin typeface="Courier New" panose="02070309020205020404" pitchFamily="49" charset="0"/>
                <a:cs typeface="Courier New" panose="02070309020205020404" pitchFamily="49" charset="0"/>
              </a:rPr>
              <a:t>cmd</a:t>
            </a:r>
            <a:r>
              <a:rPr lang="en-US" sz="1200" dirty="0">
                <a:latin typeface="Courier New" panose="02070309020205020404" pitchFamily="49" charset="0"/>
                <a:cs typeface="Courier New" panose="02070309020205020404" pitchFamily="49" charset="0"/>
              </a:rPr>
              <a:t> --zone=public --add-port=8081/</a:t>
            </a:r>
            <a:r>
              <a:rPr lang="en-US" sz="1200" dirty="0" err="1">
                <a:latin typeface="Courier New" panose="02070309020205020404" pitchFamily="49" charset="0"/>
                <a:cs typeface="Courier New" panose="02070309020205020404" pitchFamily="49" charset="0"/>
              </a:rPr>
              <a:t>tcp</a:t>
            </a:r>
            <a:r>
              <a:rPr lang="en-US" sz="1200" dirty="0">
                <a:latin typeface="Courier New" panose="02070309020205020404" pitchFamily="49" charset="0"/>
                <a:cs typeface="Courier New" panose="02070309020205020404" pitchFamily="49" charset="0"/>
              </a:rPr>
              <a:t> --permanent</a:t>
            </a:r>
          </a:p>
          <a:p>
            <a:pPr marL="749808" lvl="4" indent="0">
              <a:buNone/>
            </a:pPr>
            <a:r>
              <a:rPr lang="en-US" sz="1200" dirty="0" err="1">
                <a:latin typeface="Courier New" panose="02070309020205020404" pitchFamily="49" charset="0"/>
                <a:cs typeface="Courier New" panose="02070309020205020404" pitchFamily="49" charset="0"/>
              </a:rPr>
              <a:t>sed</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's/8080/8081/g' /</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/local/apache2/</a:t>
            </a:r>
            <a:r>
              <a:rPr lang="en-US" sz="1200" dirty="0" err="1">
                <a:latin typeface="Courier New" panose="02070309020205020404" pitchFamily="49" charset="0"/>
                <a:cs typeface="Courier New" panose="02070309020205020404" pitchFamily="49" charset="0"/>
              </a:rPr>
              <a:t>conf</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httpd.conf</a:t>
            </a:r>
            <a:endParaRPr lang="en-US" sz="1200" dirty="0">
              <a:latin typeface="Courier New" panose="02070309020205020404" pitchFamily="49" charset="0"/>
              <a:cs typeface="Courier New" panose="02070309020205020404" pitchFamily="49" charset="0"/>
            </a:endParaRPr>
          </a:p>
          <a:p>
            <a:pPr marL="749808" lvl="4"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/local/apache2/bin/</a:t>
            </a:r>
            <a:r>
              <a:rPr lang="en-US" sz="1200" dirty="0" err="1">
                <a:latin typeface="Courier New" panose="02070309020205020404" pitchFamily="49" charset="0"/>
                <a:cs typeface="Courier New" panose="02070309020205020404" pitchFamily="49" charset="0"/>
              </a:rPr>
              <a:t>apachectl</a:t>
            </a:r>
            <a:r>
              <a:rPr lang="en-US" sz="1200" dirty="0">
                <a:latin typeface="Courier New" panose="02070309020205020404" pitchFamily="49" charset="0"/>
                <a:cs typeface="Courier New" panose="02070309020205020404" pitchFamily="49" charset="0"/>
              </a:rPr>
              <a:t> restart</a:t>
            </a:r>
          </a:p>
          <a:p>
            <a:pPr lvl="2"/>
            <a:r>
              <a:rPr lang="en-US" dirty="0"/>
              <a:t>Validate by visiting the website on port 8081:</a:t>
            </a:r>
          </a:p>
          <a:p>
            <a:pPr lvl="3"/>
            <a:r>
              <a:rPr lang="en-US" dirty="0">
                <a:hlinkClick r:id="rId2"/>
              </a:rPr>
              <a:t>http://147.64.243.1##:8081</a:t>
            </a:r>
            <a:endParaRPr lang="en-US" dirty="0"/>
          </a:p>
          <a:p>
            <a:pPr lvl="4"/>
            <a:r>
              <a:rPr lang="en-US" dirty="0">
                <a:latin typeface="Courier New" panose="02070309020205020404" pitchFamily="49" charset="0"/>
                <a:cs typeface="Courier New" panose="02070309020205020404" pitchFamily="49" charset="0"/>
              </a:rPr>
              <a:t>curl </a:t>
            </a:r>
            <a:r>
              <a:rPr lang="en-US" dirty="0">
                <a:latin typeface="Courier New" panose="02070309020205020404" pitchFamily="49" charset="0"/>
                <a:cs typeface="Courier New" panose="02070309020205020404" pitchFamily="49" charset="0"/>
                <a:hlinkClick r:id="rId2"/>
              </a:rPr>
              <a:t>http://147.64.243.1##:8081</a:t>
            </a:r>
            <a:endParaRPr lang="en-US" dirty="0">
              <a:latin typeface="Courier New" panose="02070309020205020404" pitchFamily="49" charset="0"/>
              <a:cs typeface="Courier New" panose="02070309020205020404" pitchFamily="49" charset="0"/>
            </a:endParaRPr>
          </a:p>
          <a:p>
            <a:pPr lvl="5"/>
            <a:r>
              <a:rPr lang="en-US" dirty="0"/>
              <a:t>It works!</a:t>
            </a:r>
          </a:p>
          <a:p>
            <a:r>
              <a:rPr lang="en-US" dirty="0"/>
              <a:t>Now we can look at doing some installs!</a:t>
            </a:r>
          </a:p>
          <a:p>
            <a:pPr lvl="1"/>
            <a:r>
              <a:rPr lang="en-US" dirty="0"/>
              <a:t>It took me way to long to get here…</a:t>
            </a:r>
          </a:p>
        </p:txBody>
      </p:sp>
      <p:pic>
        <p:nvPicPr>
          <p:cNvPr id="5" name="Picture 4" descr="http://cdn.curvve.com/wp-content/uploads/Terminal-Logo.png">
            <a:extLst>
              <a:ext uri="{FF2B5EF4-FFF2-40B4-BE49-F238E27FC236}">
                <a16:creationId xmlns:a16="http://schemas.microsoft.com/office/drawing/2014/main" id="{9DD7A68A-B1CA-E07D-E000-718234FDF8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9645" y="5287224"/>
            <a:ext cx="1043530" cy="10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35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5601-6EB5-B74E-86D7-741DAF4CD2C9}"/>
              </a:ext>
            </a:extLst>
          </p:cNvPr>
          <p:cNvSpPr>
            <a:spLocks noGrp="1"/>
          </p:cNvSpPr>
          <p:nvPr>
            <p:ph type="title"/>
          </p:nvPr>
        </p:nvSpPr>
        <p:spPr/>
        <p:txBody>
          <a:bodyPr/>
          <a:lstStyle/>
          <a:p>
            <a:r>
              <a:rPr lang="en-US" dirty="0" err="1"/>
              <a:t>ownCloud</a:t>
            </a:r>
            <a:endParaRPr lang="en-US" dirty="0"/>
          </a:p>
        </p:txBody>
      </p:sp>
      <p:sp>
        <p:nvSpPr>
          <p:cNvPr id="3" name="Content Placeholder 2">
            <a:extLst>
              <a:ext uri="{FF2B5EF4-FFF2-40B4-BE49-F238E27FC236}">
                <a16:creationId xmlns:a16="http://schemas.microsoft.com/office/drawing/2014/main" id="{422C138E-DE57-8E4D-8868-581BE666C8CC}"/>
              </a:ext>
            </a:extLst>
          </p:cNvPr>
          <p:cNvSpPr>
            <a:spLocks noGrp="1"/>
          </p:cNvSpPr>
          <p:nvPr>
            <p:ph idx="1"/>
          </p:nvPr>
        </p:nvSpPr>
        <p:spPr>
          <a:xfrm>
            <a:off x="1097279" y="1845733"/>
            <a:ext cx="10058401" cy="4485021"/>
          </a:xfrm>
        </p:spPr>
        <p:txBody>
          <a:bodyPr>
            <a:normAutofit/>
          </a:bodyPr>
          <a:lstStyle/>
          <a:p>
            <a:r>
              <a:rPr lang="en-US" dirty="0"/>
              <a:t>Change DNS server listeners!</a:t>
            </a:r>
          </a:p>
          <a:p>
            <a:pPr lvl="1"/>
            <a:r>
              <a:rPr lang="en-US" dirty="0"/>
              <a:t>ownCloud has its own DNS service that must listen on the private IP address it creates for itself…</a:t>
            </a:r>
          </a:p>
          <a:p>
            <a:pPr lvl="2"/>
            <a:r>
              <a:rPr lang="en-US" dirty="0"/>
              <a:t>Our existing DNS server conflicts with it!</a:t>
            </a:r>
          </a:p>
          <a:p>
            <a:pPr lvl="1"/>
            <a:r>
              <a:rPr lang="en-US" dirty="0"/>
              <a:t>Edit the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named.conf</a:t>
            </a:r>
            <a:r>
              <a:rPr lang="en-US" dirty="0">
                <a:latin typeface="Courier New" panose="02070309020205020404" pitchFamily="49" charset="0"/>
                <a:cs typeface="Courier New" panose="02070309020205020404" pitchFamily="49" charset="0"/>
              </a:rPr>
              <a:t> </a:t>
            </a:r>
            <a:r>
              <a:rPr lang="en-US" dirty="0"/>
              <a:t>file and update the ipv4 listen-on port option:</a:t>
            </a:r>
          </a:p>
          <a:p>
            <a:pPr lvl="2"/>
            <a:r>
              <a:rPr lang="en-US" dirty="0"/>
              <a:t>We must change from listening on all IPv4 address, to only our selected addresses:</a:t>
            </a:r>
          </a:p>
          <a:p>
            <a:pPr lvl="3"/>
            <a:r>
              <a:rPr lang="fi-FI" dirty="0">
                <a:latin typeface="Courier New" panose="02070309020205020404" pitchFamily="49" charset="0"/>
                <a:cs typeface="Courier New" panose="02070309020205020404" pitchFamily="49" charset="0"/>
              </a:rPr>
              <a:t>listen-on port 53 { 147.64.243.1##; 192.168.1.1##; };</a:t>
            </a:r>
          </a:p>
          <a:p>
            <a:pPr lvl="1"/>
            <a:r>
              <a:rPr lang="en-US" dirty="0"/>
              <a:t>Restart the named service to apply the change</a:t>
            </a:r>
          </a:p>
          <a:p>
            <a:pPr lvl="2"/>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restart named</a:t>
            </a:r>
          </a:p>
          <a:p>
            <a:pPr lvl="1"/>
            <a:r>
              <a:rPr lang="en-US" dirty="0"/>
              <a:t>Validate</a:t>
            </a:r>
          </a:p>
          <a:p>
            <a:pPr lvl="2"/>
            <a:r>
              <a:rPr lang="en-US" dirty="0">
                <a:latin typeface="Courier New" panose="02070309020205020404" pitchFamily="49" charset="0"/>
                <a:cs typeface="Courier New" panose="02070309020205020404" pitchFamily="49" charset="0"/>
              </a:rPr>
              <a:t>netstat -</a:t>
            </a:r>
            <a:r>
              <a:rPr lang="en-US" dirty="0" err="1">
                <a:latin typeface="Courier New" panose="02070309020205020404" pitchFamily="49" charset="0"/>
                <a:cs typeface="Courier New" panose="02070309020205020404" pitchFamily="49" charset="0"/>
              </a:rPr>
              <a:t>anlpt</a:t>
            </a:r>
            <a:r>
              <a:rPr lang="en-US" dirty="0">
                <a:latin typeface="Courier New" panose="02070309020205020404" pitchFamily="49" charset="0"/>
                <a:cs typeface="Courier New" panose="02070309020205020404" pitchFamily="49" charset="0"/>
              </a:rPr>
              <a:t> | grep LISTEN | grep -v tcp6 | grep :53</a:t>
            </a:r>
          </a:p>
        </p:txBody>
      </p:sp>
      <p:pic>
        <p:nvPicPr>
          <p:cNvPr id="6" name="Picture 5">
            <a:extLst>
              <a:ext uri="{FF2B5EF4-FFF2-40B4-BE49-F238E27FC236}">
                <a16:creationId xmlns:a16="http://schemas.microsoft.com/office/drawing/2014/main" id="{32377F19-9D1C-5B20-500B-B9DD4785ADCF}"/>
              </a:ext>
            </a:extLst>
          </p:cNvPr>
          <p:cNvPicPr>
            <a:picLocks noChangeAspect="1"/>
          </p:cNvPicPr>
          <p:nvPr/>
        </p:nvPicPr>
        <p:blipFill>
          <a:blip r:embed="rId2"/>
          <a:stretch>
            <a:fillRect/>
          </a:stretch>
        </p:blipFill>
        <p:spPr>
          <a:xfrm>
            <a:off x="1282065" y="5071166"/>
            <a:ext cx="7839075" cy="590550"/>
          </a:xfrm>
          <a:prstGeom prst="rect">
            <a:avLst/>
          </a:prstGeom>
        </p:spPr>
      </p:pic>
      <p:pic>
        <p:nvPicPr>
          <p:cNvPr id="7" name="Picture 6" descr="http://cdn.curvve.com/wp-content/uploads/Terminal-Logo.png">
            <a:extLst>
              <a:ext uri="{FF2B5EF4-FFF2-40B4-BE49-F238E27FC236}">
                <a16:creationId xmlns:a16="http://schemas.microsoft.com/office/drawing/2014/main" id="{79122D08-AA33-7AEB-991A-3B5861EF13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9645" y="5287224"/>
            <a:ext cx="1043530" cy="10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118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5601-6EB5-B74E-86D7-741DAF4CD2C9}"/>
              </a:ext>
            </a:extLst>
          </p:cNvPr>
          <p:cNvSpPr>
            <a:spLocks noGrp="1"/>
          </p:cNvSpPr>
          <p:nvPr>
            <p:ph type="title"/>
          </p:nvPr>
        </p:nvSpPr>
        <p:spPr/>
        <p:txBody>
          <a:bodyPr/>
          <a:lstStyle/>
          <a:p>
            <a:r>
              <a:rPr lang="en-US" dirty="0" err="1"/>
              <a:t>ownCloud</a:t>
            </a:r>
            <a:endParaRPr lang="en-US" dirty="0"/>
          </a:p>
        </p:txBody>
      </p:sp>
      <p:sp>
        <p:nvSpPr>
          <p:cNvPr id="3" name="Content Placeholder 2">
            <a:extLst>
              <a:ext uri="{FF2B5EF4-FFF2-40B4-BE49-F238E27FC236}">
                <a16:creationId xmlns:a16="http://schemas.microsoft.com/office/drawing/2014/main" id="{422C138E-DE57-8E4D-8868-581BE666C8CC}"/>
              </a:ext>
            </a:extLst>
          </p:cNvPr>
          <p:cNvSpPr>
            <a:spLocks noGrp="1"/>
          </p:cNvSpPr>
          <p:nvPr>
            <p:ph idx="1"/>
          </p:nvPr>
        </p:nvSpPr>
        <p:spPr>
          <a:xfrm>
            <a:off x="1097280" y="1845734"/>
            <a:ext cx="10460312" cy="4337784"/>
          </a:xfrm>
        </p:spPr>
        <p:txBody>
          <a:bodyPr>
            <a:normAutofit/>
          </a:bodyPr>
          <a:lstStyle/>
          <a:p>
            <a:r>
              <a:rPr lang="en-US" dirty="0"/>
              <a:t>Container install with Docker Compose</a:t>
            </a:r>
          </a:p>
          <a:p>
            <a:pPr lvl="1"/>
            <a:r>
              <a:rPr lang="en-US" dirty="0">
                <a:cs typeface="Courier New" panose="02070309020205020404" pitchFamily="49" charset="0"/>
              </a:rPr>
              <a:t>Download ownCloud docker image</a:t>
            </a:r>
          </a:p>
          <a:p>
            <a:pPr marL="384048" lvl="2" indent="0">
              <a:buNone/>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-p /</a:t>
            </a:r>
            <a:r>
              <a:rPr lang="en-US" dirty="0" err="1">
                <a:latin typeface="Courier New" panose="02070309020205020404" pitchFamily="49" charset="0"/>
                <a:cs typeface="Courier New" panose="02070309020205020404" pitchFamily="49" charset="0"/>
              </a:rPr>
              <a:t>docker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owncloud</a:t>
            </a: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cd /</a:t>
            </a:r>
            <a:r>
              <a:rPr lang="en-US" dirty="0" err="1">
                <a:latin typeface="Courier New" panose="02070309020205020404" pitchFamily="49" charset="0"/>
                <a:cs typeface="Courier New" panose="02070309020205020404" pitchFamily="49" charset="0"/>
              </a:rPr>
              <a:t>docker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owncloud</a:t>
            </a:r>
            <a:endParaRPr lang="en-US" dirty="0">
              <a:latin typeface="Courier New" panose="02070309020205020404" pitchFamily="49" charset="0"/>
              <a:cs typeface="Courier New" panose="02070309020205020404" pitchFamily="49" charset="0"/>
            </a:endParaRPr>
          </a:p>
          <a:p>
            <a:pPr marL="384048" lvl="2" indent="0">
              <a:buNone/>
            </a:pPr>
            <a:r>
              <a:rPr lang="en-US" sz="1200" dirty="0" err="1">
                <a:latin typeface="Courier New" panose="02070309020205020404" pitchFamily="49" charset="0"/>
                <a:cs typeface="Courier New" panose="02070309020205020404" pitchFamily="49" charset="0"/>
              </a:rPr>
              <a:t>wget</a:t>
            </a:r>
            <a:r>
              <a:rPr lang="en-US" sz="1200" dirty="0">
                <a:latin typeface="Courier New" panose="02070309020205020404" pitchFamily="49" charset="0"/>
                <a:cs typeface="Courier New" panose="02070309020205020404" pitchFamily="49" charset="0"/>
              </a:rPr>
              <a:t> https://jpatalon.cs.edinboro.edu/cmac3990/classfiles/owncloud.docker-compose.yml -O ./docker-</a:t>
            </a:r>
            <a:r>
              <a:rPr lang="en-US" sz="1200" dirty="0" err="1">
                <a:latin typeface="Courier New" panose="02070309020205020404" pitchFamily="49" charset="0"/>
                <a:cs typeface="Courier New" panose="02070309020205020404" pitchFamily="49" charset="0"/>
              </a:rPr>
              <a:t>compose.yml</a:t>
            </a:r>
            <a:endParaRPr lang="en-US" sz="1200" dirty="0">
              <a:latin typeface="Courier New" panose="02070309020205020404" pitchFamily="49" charset="0"/>
              <a:cs typeface="Courier New" panose="02070309020205020404" pitchFamily="49" charset="0"/>
            </a:endParaRPr>
          </a:p>
          <a:p>
            <a:pPr marL="384048" lvl="2" indent="0">
              <a:buNone/>
            </a:pPr>
            <a:endParaRPr lang="en-US" dirty="0">
              <a:latin typeface="Courier New" panose="02070309020205020404" pitchFamily="49" charset="0"/>
              <a:cs typeface="Courier New" panose="02070309020205020404" pitchFamily="49" charset="0"/>
            </a:endParaRPr>
          </a:p>
          <a:p>
            <a:pPr marL="91440" lvl="2" indent="-91440">
              <a:spcBef>
                <a:spcPts val="1200"/>
              </a:spcBef>
              <a:spcAft>
                <a:spcPts val="200"/>
              </a:spcAft>
              <a:buSzPct val="100000"/>
              <a:buFont typeface="Calibri" panose="020F0502020204030204" pitchFamily="34" charset="0"/>
              <a:buChar char=" "/>
            </a:pPr>
            <a:r>
              <a:rPr lang="en-US" sz="2000" dirty="0"/>
              <a:t>Create ownCloud config file</a:t>
            </a:r>
          </a:p>
          <a:p>
            <a:pPr marL="384048" lvl="2" indent="0">
              <a:buNone/>
            </a:pPr>
            <a:r>
              <a:rPr lang="en-US" dirty="0">
                <a:latin typeface="Courier New" panose="02070309020205020404" pitchFamily="49" charset="0"/>
                <a:cs typeface="Courier New" panose="02070309020205020404" pitchFamily="49" charset="0"/>
              </a:rPr>
              <a:t>cat &lt;&lt; EOF &gt; .env</a:t>
            </a:r>
          </a:p>
          <a:p>
            <a:pPr marL="384048" lvl="2" indent="0">
              <a:buNone/>
            </a:pPr>
            <a:r>
              <a:rPr lang="en-US" dirty="0">
                <a:latin typeface="Courier New" panose="02070309020205020404" pitchFamily="49" charset="0"/>
                <a:cs typeface="Courier New" panose="02070309020205020404" pitchFamily="49" charset="0"/>
              </a:rPr>
              <a:t>OWNCLOUD_VERSION=10.15</a:t>
            </a:r>
          </a:p>
          <a:p>
            <a:pPr marL="384048" lvl="2" indent="0">
              <a:buNone/>
            </a:pPr>
            <a:r>
              <a:rPr lang="en-US" dirty="0">
                <a:latin typeface="Courier New" panose="02070309020205020404" pitchFamily="49" charset="0"/>
                <a:cs typeface="Courier New" panose="02070309020205020404" pitchFamily="49" charset="0"/>
              </a:rPr>
              <a:t>OWNCLOUD_DOMAIN=localhost:8080</a:t>
            </a:r>
          </a:p>
          <a:p>
            <a:pPr marL="384048" lvl="2" indent="0">
              <a:buNone/>
            </a:pPr>
            <a:r>
              <a:rPr lang="en-US" dirty="0">
                <a:latin typeface="Courier New" panose="02070309020205020404" pitchFamily="49" charset="0"/>
                <a:cs typeface="Courier New" panose="02070309020205020404" pitchFamily="49" charset="0"/>
              </a:rPr>
              <a:t>OWNCLOUD_TRUSTED_DOMAINS=localhost,147.64.243.1##</a:t>
            </a:r>
          </a:p>
          <a:p>
            <a:pPr marL="384048" lvl="2" indent="0">
              <a:buNone/>
            </a:pPr>
            <a:r>
              <a:rPr lang="en-US" dirty="0">
                <a:latin typeface="Courier New" panose="02070309020205020404" pitchFamily="49" charset="0"/>
                <a:cs typeface="Courier New" panose="02070309020205020404" pitchFamily="49" charset="0"/>
              </a:rPr>
              <a:t>ADMIN_USERNAME=admin</a:t>
            </a:r>
          </a:p>
          <a:p>
            <a:pPr marL="384048" lvl="2" indent="0">
              <a:buNone/>
            </a:pPr>
            <a:r>
              <a:rPr lang="en-US" dirty="0">
                <a:latin typeface="Courier New" panose="02070309020205020404" pitchFamily="49" charset="0"/>
                <a:cs typeface="Courier New" panose="02070309020205020404" pitchFamily="49" charset="0"/>
              </a:rPr>
              <a:t>ADMIN_PASSWORD=admin</a:t>
            </a:r>
          </a:p>
          <a:p>
            <a:pPr marL="384048" lvl="2" indent="0">
              <a:buNone/>
            </a:pPr>
            <a:r>
              <a:rPr lang="en-US" dirty="0">
                <a:latin typeface="Courier New" panose="02070309020205020404" pitchFamily="49" charset="0"/>
                <a:cs typeface="Courier New" panose="02070309020205020404" pitchFamily="49" charset="0"/>
              </a:rPr>
              <a:t>HTTP_PORT=8080</a:t>
            </a:r>
          </a:p>
          <a:p>
            <a:pPr marL="384048" lvl="2" indent="0">
              <a:buNone/>
            </a:pPr>
            <a:r>
              <a:rPr lang="en-US" dirty="0">
                <a:latin typeface="Courier New" panose="02070309020205020404" pitchFamily="49" charset="0"/>
                <a:cs typeface="Courier New" panose="02070309020205020404" pitchFamily="49" charset="0"/>
              </a:rPr>
              <a:t>EOF</a:t>
            </a:r>
          </a:p>
        </p:txBody>
      </p:sp>
      <p:cxnSp>
        <p:nvCxnSpPr>
          <p:cNvPr id="6" name="Straight Arrow Connector 5">
            <a:extLst>
              <a:ext uri="{FF2B5EF4-FFF2-40B4-BE49-F238E27FC236}">
                <a16:creationId xmlns:a16="http://schemas.microsoft.com/office/drawing/2014/main" id="{8169A777-3659-6A27-E878-B353E36DDE51}"/>
              </a:ext>
            </a:extLst>
          </p:cNvPr>
          <p:cNvCxnSpPr/>
          <p:nvPr/>
        </p:nvCxnSpPr>
        <p:spPr>
          <a:xfrm flipH="1">
            <a:off x="6826313" y="4203504"/>
            <a:ext cx="878186" cy="6582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http://cdn.curvve.com/wp-content/uploads/Terminal-Logo.png">
            <a:extLst>
              <a:ext uri="{FF2B5EF4-FFF2-40B4-BE49-F238E27FC236}">
                <a16:creationId xmlns:a16="http://schemas.microsoft.com/office/drawing/2014/main" id="{16814181-CF2A-EE54-11A8-4F5158063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9645" y="5287224"/>
            <a:ext cx="1043530" cy="10435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6994051-09D4-D950-C5F6-0045BBBAE0D7}"/>
              </a:ext>
            </a:extLst>
          </p:cNvPr>
          <p:cNvSpPr/>
          <p:nvPr/>
        </p:nvSpPr>
        <p:spPr>
          <a:xfrm rot="162565">
            <a:off x="7218425" y="3610708"/>
            <a:ext cx="3988413" cy="1077218"/>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Make sure to use your 2-digit number!</a:t>
            </a:r>
          </a:p>
        </p:txBody>
      </p:sp>
    </p:spTree>
    <p:extLst>
      <p:ext uri="{BB962C8B-B14F-4D97-AF65-F5344CB8AC3E}">
        <p14:creationId xmlns:p14="http://schemas.microsoft.com/office/powerpoint/2010/main" val="1190695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CA2B8-9C10-EFB1-424E-FA49F8DA7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A2006-9D6C-2355-9E9A-222DFCDD4FD9}"/>
              </a:ext>
            </a:extLst>
          </p:cNvPr>
          <p:cNvSpPr>
            <a:spLocks noGrp="1"/>
          </p:cNvSpPr>
          <p:nvPr>
            <p:ph type="title"/>
          </p:nvPr>
        </p:nvSpPr>
        <p:spPr/>
        <p:txBody>
          <a:bodyPr/>
          <a:lstStyle/>
          <a:p>
            <a:r>
              <a:rPr lang="en-US" dirty="0" err="1"/>
              <a:t>ownCloud</a:t>
            </a:r>
            <a:endParaRPr lang="en-US" dirty="0"/>
          </a:p>
        </p:txBody>
      </p:sp>
      <p:sp>
        <p:nvSpPr>
          <p:cNvPr id="3" name="Content Placeholder 2">
            <a:extLst>
              <a:ext uri="{FF2B5EF4-FFF2-40B4-BE49-F238E27FC236}">
                <a16:creationId xmlns:a16="http://schemas.microsoft.com/office/drawing/2014/main" id="{801DECCB-B65D-BD19-2BDE-9156B6ABC0AC}"/>
              </a:ext>
            </a:extLst>
          </p:cNvPr>
          <p:cNvSpPr>
            <a:spLocks noGrp="1"/>
          </p:cNvSpPr>
          <p:nvPr>
            <p:ph idx="1"/>
          </p:nvPr>
        </p:nvSpPr>
        <p:spPr>
          <a:xfrm>
            <a:off x="1097280" y="1845733"/>
            <a:ext cx="10058400" cy="4485021"/>
          </a:xfrm>
        </p:spPr>
        <p:txBody>
          <a:bodyPr>
            <a:normAutofit/>
          </a:bodyPr>
          <a:lstStyle/>
          <a:p>
            <a:r>
              <a:rPr lang="en-US" dirty="0"/>
              <a:t>Container install with Docker Compose</a:t>
            </a:r>
          </a:p>
          <a:p>
            <a:pPr lvl="1"/>
            <a:r>
              <a:rPr lang="en-US" dirty="0">
                <a:cs typeface="Courier New" panose="02070309020205020404" pitchFamily="49" charset="0"/>
              </a:rPr>
              <a:t>Start and monitor ownCloud Docker image</a:t>
            </a:r>
          </a:p>
          <a:p>
            <a:pPr marL="384048" lvl="2" indent="0">
              <a:buNone/>
            </a:pPr>
            <a:r>
              <a:rPr lang="en-US" dirty="0">
                <a:latin typeface="Courier New" panose="02070309020205020404" pitchFamily="49" charset="0"/>
                <a:cs typeface="Courier New" panose="02070309020205020404" pitchFamily="49" charset="0"/>
              </a:rPr>
              <a:t>docker compose up -d</a:t>
            </a:r>
          </a:p>
          <a:p>
            <a:pPr marL="384048" lvl="2" indent="0">
              <a:buNone/>
            </a:pPr>
            <a:r>
              <a:rPr lang="en-US" dirty="0" err="1">
                <a:latin typeface="Courier New" panose="02070309020205020404" pitchFamily="49" charset="0"/>
                <a:cs typeface="Courier New" panose="02070309020205020404" pitchFamily="49" charset="0"/>
              </a:rPr>
              <a:t>docker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ps</a:t>
            </a:r>
            <a:endParaRPr lang="en-US" dirty="0"/>
          </a:p>
          <a:p>
            <a:r>
              <a:rPr lang="en-US" dirty="0"/>
              <a:t>ownCloud Docker Compose </a:t>
            </a:r>
            <a:r>
              <a:rPr lang="en-US" dirty="0" err="1"/>
              <a:t>yaml</a:t>
            </a:r>
            <a:r>
              <a:rPr lang="en-US" dirty="0"/>
              <a:t> starts three Docker containers:</a:t>
            </a:r>
          </a:p>
          <a:p>
            <a:pPr lvl="1"/>
            <a:r>
              <a:rPr lang="en-US" dirty="0"/>
              <a:t>MariaDB: A </a:t>
            </a:r>
            <a:r>
              <a:rPr lang="en-US" dirty="0" err="1"/>
              <a:t>mySQL</a:t>
            </a:r>
            <a:r>
              <a:rPr lang="en-US" dirty="0"/>
              <a:t> compatible database</a:t>
            </a:r>
          </a:p>
          <a:p>
            <a:pPr lvl="1"/>
            <a:r>
              <a:rPr lang="en-US" dirty="0"/>
              <a:t>Redis: An in-memory database/cache/broker</a:t>
            </a:r>
          </a:p>
          <a:p>
            <a:pPr lvl="1"/>
            <a:r>
              <a:rPr lang="en-US" dirty="0"/>
              <a:t>ownCloud: The ownCloud server itself</a:t>
            </a:r>
          </a:p>
          <a:p>
            <a:r>
              <a:rPr lang="en-US" dirty="0"/>
              <a:t>Check website:</a:t>
            </a:r>
          </a:p>
          <a:p>
            <a:pPr lvl="1"/>
            <a:r>
              <a:rPr lang="en-US" dirty="0">
                <a:hlinkClick r:id="rId2"/>
              </a:rPr>
              <a:t>http://147.64.243.1##:8080</a:t>
            </a:r>
            <a:endParaRPr lang="en-US" dirty="0"/>
          </a:p>
          <a:p>
            <a:pPr lvl="1"/>
            <a:r>
              <a:rPr lang="en-US" dirty="0"/>
              <a:t>Login with username/password from environment file (admin/admin)</a:t>
            </a:r>
          </a:p>
          <a:p>
            <a:pPr lvl="3"/>
            <a:r>
              <a:rPr lang="en-US" dirty="0"/>
              <a:t>Optionally change your password after installing!</a:t>
            </a:r>
          </a:p>
          <a:p>
            <a:pPr lvl="2"/>
            <a:endParaRPr lang="en-US" dirty="0"/>
          </a:p>
        </p:txBody>
      </p:sp>
      <p:pic>
        <p:nvPicPr>
          <p:cNvPr id="6" name="Picture 5">
            <a:extLst>
              <a:ext uri="{FF2B5EF4-FFF2-40B4-BE49-F238E27FC236}">
                <a16:creationId xmlns:a16="http://schemas.microsoft.com/office/drawing/2014/main" id="{0B494C1A-5A95-0C3E-BC35-A9FA760C6E8C}"/>
              </a:ext>
            </a:extLst>
          </p:cNvPr>
          <p:cNvPicPr>
            <a:picLocks noChangeAspect="1"/>
          </p:cNvPicPr>
          <p:nvPr/>
        </p:nvPicPr>
        <p:blipFill>
          <a:blip r:embed="rId3"/>
          <a:stretch>
            <a:fillRect/>
          </a:stretch>
        </p:blipFill>
        <p:spPr>
          <a:xfrm>
            <a:off x="8392899" y="1845733"/>
            <a:ext cx="2762781" cy="4328071"/>
          </a:xfrm>
          <a:prstGeom prst="rect">
            <a:avLst/>
          </a:prstGeom>
        </p:spPr>
      </p:pic>
    </p:spTree>
    <p:extLst>
      <p:ext uri="{BB962C8B-B14F-4D97-AF65-F5344CB8AC3E}">
        <p14:creationId xmlns:p14="http://schemas.microsoft.com/office/powerpoint/2010/main" val="3537713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5601-6EB5-B74E-86D7-741DAF4CD2C9}"/>
              </a:ext>
            </a:extLst>
          </p:cNvPr>
          <p:cNvSpPr>
            <a:spLocks noGrp="1"/>
          </p:cNvSpPr>
          <p:nvPr>
            <p:ph type="title"/>
          </p:nvPr>
        </p:nvSpPr>
        <p:spPr/>
        <p:txBody>
          <a:bodyPr/>
          <a:lstStyle/>
          <a:p>
            <a:r>
              <a:rPr lang="en-US" dirty="0" err="1"/>
              <a:t>NextCloud</a:t>
            </a:r>
            <a:endParaRPr lang="en-US" dirty="0"/>
          </a:p>
        </p:txBody>
      </p:sp>
      <p:sp>
        <p:nvSpPr>
          <p:cNvPr id="3" name="Content Placeholder 2">
            <a:extLst>
              <a:ext uri="{FF2B5EF4-FFF2-40B4-BE49-F238E27FC236}">
                <a16:creationId xmlns:a16="http://schemas.microsoft.com/office/drawing/2014/main" id="{422C138E-DE57-8E4D-8868-581BE666C8CC}"/>
              </a:ext>
            </a:extLst>
          </p:cNvPr>
          <p:cNvSpPr>
            <a:spLocks noGrp="1"/>
          </p:cNvSpPr>
          <p:nvPr>
            <p:ph idx="1"/>
          </p:nvPr>
        </p:nvSpPr>
        <p:spPr/>
        <p:txBody>
          <a:bodyPr/>
          <a:lstStyle/>
          <a:p>
            <a:r>
              <a:rPr lang="en-US" dirty="0"/>
              <a:t>Container install with Docker</a:t>
            </a:r>
          </a:p>
          <a:p>
            <a:pPr lvl="1"/>
            <a:r>
              <a:rPr lang="en-US" dirty="0"/>
              <a:t>Install </a:t>
            </a:r>
            <a:r>
              <a:rPr lang="en-US" dirty="0" err="1"/>
              <a:t>Nextcloud</a:t>
            </a:r>
            <a:r>
              <a:rPr lang="en-US" dirty="0"/>
              <a:t> with Docker</a:t>
            </a:r>
          </a:p>
          <a:p>
            <a:pPr marL="566928" lvl="3" indent="0">
              <a:buNone/>
            </a:pPr>
            <a:r>
              <a:rPr lang="en-US" dirty="0">
                <a:latin typeface="Courier New" panose="02070309020205020404" pitchFamily="49" charset="0"/>
                <a:cs typeface="Courier New" panose="02070309020205020404" pitchFamily="49" charset="0"/>
              </a:rPr>
              <a:t>cd /</a:t>
            </a:r>
            <a:r>
              <a:rPr lang="en-US" dirty="0" err="1">
                <a:latin typeface="Courier New" panose="02070309020205020404" pitchFamily="49" charset="0"/>
                <a:cs typeface="Courier New" panose="02070309020205020404" pitchFamily="49" charset="0"/>
              </a:rPr>
              <a:t>docker</a:t>
            </a:r>
            <a:endParaRPr lang="en-US" dirty="0">
              <a:latin typeface="Courier New" panose="02070309020205020404" pitchFamily="49" charset="0"/>
              <a:cs typeface="Courier New" panose="02070309020205020404" pitchFamily="49" charset="0"/>
            </a:endParaRPr>
          </a:p>
          <a:p>
            <a:pPr marL="566928" lvl="3" indent="0">
              <a:buNone/>
            </a:pPr>
            <a:r>
              <a:rPr lang="en-US" dirty="0" err="1">
                <a:latin typeface="Courier New" panose="02070309020205020404" pitchFamily="49" charset="0"/>
                <a:cs typeface="Courier New" panose="02070309020205020404" pitchFamily="49" charset="0"/>
              </a:rPr>
              <a:t>docker</a:t>
            </a:r>
            <a:r>
              <a:rPr lang="en-US" dirty="0">
                <a:latin typeface="Courier New" panose="02070309020205020404" pitchFamily="49" charset="0"/>
                <a:cs typeface="Courier New" panose="02070309020205020404" pitchFamily="49" charset="0"/>
              </a:rPr>
              <a:t> pull </a:t>
            </a:r>
            <a:r>
              <a:rPr lang="en-US" dirty="0" err="1">
                <a:latin typeface="Courier New" panose="02070309020205020404" pitchFamily="49" charset="0"/>
                <a:cs typeface="Courier New" panose="02070309020205020404" pitchFamily="49" charset="0"/>
              </a:rPr>
              <a:t>nextcloud</a:t>
            </a:r>
            <a:endParaRPr lang="en-US" dirty="0">
              <a:latin typeface="Courier New" panose="02070309020205020404" pitchFamily="49" charset="0"/>
              <a:cs typeface="Courier New" panose="02070309020205020404" pitchFamily="49" charset="0"/>
            </a:endParaRPr>
          </a:p>
          <a:p>
            <a:pPr marL="566928" lvl="3" indent="0">
              <a:buNone/>
            </a:pPr>
            <a:r>
              <a:rPr lang="en-US" dirty="0" err="1">
                <a:latin typeface="Courier New" panose="02070309020205020404" pitchFamily="49" charset="0"/>
                <a:cs typeface="Courier New" panose="02070309020205020404" pitchFamily="49" charset="0"/>
              </a:rPr>
              <a:t>docker</a:t>
            </a:r>
            <a:r>
              <a:rPr lang="en-US" dirty="0">
                <a:latin typeface="Courier New" panose="02070309020205020404" pitchFamily="49" charset="0"/>
                <a:cs typeface="Courier New" panose="02070309020205020404" pitchFamily="49" charset="0"/>
              </a:rPr>
              <a:t> run -d -p 81:80 --name=nextcloud_1 --restart=always </a:t>
            </a:r>
            <a:r>
              <a:rPr lang="en-US" dirty="0" err="1">
                <a:latin typeface="Courier New" panose="02070309020205020404" pitchFamily="49" charset="0"/>
                <a:cs typeface="Courier New" panose="02070309020205020404" pitchFamily="49" charset="0"/>
              </a:rPr>
              <a:t>nextcloud</a:t>
            </a:r>
            <a:endParaRPr lang="en-US" dirty="0">
              <a:latin typeface="Courier New" panose="02070309020205020404" pitchFamily="49" charset="0"/>
              <a:cs typeface="Courier New" panose="02070309020205020404" pitchFamily="49" charset="0"/>
            </a:endParaRPr>
          </a:p>
          <a:p>
            <a:pPr marL="566928" lvl="3" indent="0">
              <a:buNone/>
            </a:pPr>
            <a:r>
              <a:rPr lang="en-US" dirty="0">
                <a:latin typeface="Courier New" panose="02070309020205020404" pitchFamily="49" charset="0"/>
                <a:cs typeface="Courier New" panose="02070309020205020404" pitchFamily="49" charset="0"/>
              </a:rPr>
              <a:t>firewall-</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 --zone=public --add-port=81/</a:t>
            </a:r>
            <a:r>
              <a:rPr lang="en-US" dirty="0" err="1">
                <a:latin typeface="Courier New" panose="02070309020205020404" pitchFamily="49" charset="0"/>
                <a:cs typeface="Courier New" panose="02070309020205020404" pitchFamily="49" charset="0"/>
              </a:rPr>
              <a:t>tcp</a:t>
            </a:r>
            <a:endParaRPr lang="en-US" dirty="0">
              <a:latin typeface="Courier New" panose="02070309020205020404" pitchFamily="49" charset="0"/>
              <a:cs typeface="Courier New" panose="02070309020205020404" pitchFamily="49" charset="0"/>
            </a:endParaRPr>
          </a:p>
          <a:p>
            <a:pPr marL="566928" lvl="3" indent="0">
              <a:buNone/>
            </a:pPr>
            <a:r>
              <a:rPr lang="en-US" dirty="0">
                <a:latin typeface="Courier New" panose="02070309020205020404" pitchFamily="49" charset="0"/>
                <a:cs typeface="Courier New" panose="02070309020205020404" pitchFamily="49" charset="0"/>
              </a:rPr>
              <a:t>firewall-</a:t>
            </a:r>
            <a:r>
              <a:rPr lang="en-US" dirty="0" err="1">
                <a:latin typeface="Courier New" panose="02070309020205020404" pitchFamily="49" charset="0"/>
                <a:cs typeface="Courier New" panose="02070309020205020404" pitchFamily="49" charset="0"/>
              </a:rPr>
              <a:t>cmd</a:t>
            </a:r>
            <a:r>
              <a:rPr lang="en-US" dirty="0">
                <a:latin typeface="Courier New" panose="02070309020205020404" pitchFamily="49" charset="0"/>
                <a:cs typeface="Courier New" panose="02070309020205020404" pitchFamily="49" charset="0"/>
              </a:rPr>
              <a:t> --zone=public --add-port=81/</a:t>
            </a:r>
            <a:r>
              <a:rPr lang="en-US" dirty="0" err="1">
                <a:latin typeface="Courier New" panose="02070309020205020404" pitchFamily="49" charset="0"/>
                <a:cs typeface="Courier New" panose="02070309020205020404" pitchFamily="49" charset="0"/>
              </a:rPr>
              <a:t>tcp</a:t>
            </a:r>
            <a:r>
              <a:rPr lang="en-US" dirty="0">
                <a:latin typeface="Courier New" panose="02070309020205020404" pitchFamily="49" charset="0"/>
                <a:cs typeface="Courier New" panose="02070309020205020404" pitchFamily="49" charset="0"/>
              </a:rPr>
              <a:t> --permanent</a:t>
            </a:r>
          </a:p>
          <a:p>
            <a:pPr lvl="1"/>
            <a:r>
              <a:rPr lang="en-US" dirty="0"/>
              <a:t>Log in and create an admin account</a:t>
            </a:r>
          </a:p>
          <a:p>
            <a:pPr lvl="2"/>
            <a:r>
              <a:rPr lang="en-US" dirty="0">
                <a:hlinkClick r:id="rId3"/>
              </a:rPr>
              <a:t>http://1##.megastuff.biz:81</a:t>
            </a:r>
            <a:endParaRPr lang="en-US" dirty="0"/>
          </a:p>
          <a:p>
            <a:pPr lvl="2"/>
            <a:r>
              <a:rPr lang="en-US" dirty="0">
                <a:hlinkClick r:id="rId4"/>
              </a:rPr>
              <a:t>http://147.64.243.1##:81</a:t>
            </a:r>
            <a:endParaRPr lang="en-US" dirty="0"/>
          </a:p>
          <a:p>
            <a:pPr lvl="2"/>
            <a:r>
              <a:rPr lang="en-US" dirty="0"/>
              <a:t>Create admin account</a:t>
            </a:r>
          </a:p>
          <a:p>
            <a:pPr lvl="2"/>
            <a:r>
              <a:rPr lang="en-US" dirty="0"/>
              <a:t>Leave the storage and database as default</a:t>
            </a:r>
          </a:p>
          <a:p>
            <a:pPr lvl="2"/>
            <a:r>
              <a:rPr lang="en-US" dirty="0"/>
              <a:t>Wait for installation to finish</a:t>
            </a:r>
          </a:p>
          <a:p>
            <a:pPr lvl="2"/>
            <a:r>
              <a:rPr lang="en-US" dirty="0"/>
              <a:t>Optionally install the recommended apps…</a:t>
            </a:r>
          </a:p>
        </p:txBody>
      </p:sp>
      <p:pic>
        <p:nvPicPr>
          <p:cNvPr id="4" name="Picture 3" descr="http://cdn.curvve.com/wp-content/uploads/Termina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149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LVM and Disk Maintenance</a:t>
            </a:r>
          </a:p>
        </p:txBody>
      </p:sp>
      <p:sp>
        <p:nvSpPr>
          <p:cNvPr id="6" name="Content Placeholder 5"/>
          <p:cNvSpPr>
            <a:spLocks noGrp="1"/>
          </p:cNvSpPr>
          <p:nvPr>
            <p:ph idx="1"/>
          </p:nvPr>
        </p:nvSpPr>
        <p:spPr>
          <a:xfrm>
            <a:off x="1097280" y="1845734"/>
            <a:ext cx="10058400" cy="4438108"/>
          </a:xfrm>
        </p:spPr>
        <p:txBody>
          <a:bodyPr/>
          <a:lstStyle/>
          <a:p>
            <a:r>
              <a:rPr lang="en-US" dirty="0"/>
              <a:t>Display a list of disks</a:t>
            </a:r>
          </a:p>
          <a:p>
            <a:pPr lvl="1"/>
            <a:r>
              <a:rPr lang="en-US" dirty="0" err="1">
                <a:latin typeface="Courier New" panose="02070309020205020404" pitchFamily="49" charset="0"/>
                <a:cs typeface="Courier New" panose="02070309020205020404" pitchFamily="49" charset="0"/>
              </a:rPr>
              <a:t>fdisk</a:t>
            </a:r>
            <a:r>
              <a:rPr lang="en-US" dirty="0">
                <a:latin typeface="Courier New" panose="02070309020205020404" pitchFamily="49" charset="0"/>
                <a:cs typeface="Courier New" panose="02070309020205020404" pitchFamily="49" charset="0"/>
              </a:rPr>
              <a:t> -l</a:t>
            </a:r>
            <a:r>
              <a:rPr lang="en-US" dirty="0"/>
              <a:t> (lowercase L)</a:t>
            </a:r>
          </a:p>
          <a:p>
            <a:pPr lvl="1"/>
            <a:r>
              <a:rPr lang="en-US" dirty="0"/>
              <a:t>Interactive with </a:t>
            </a:r>
            <a:r>
              <a:rPr lang="en-US" dirty="0" err="1">
                <a:latin typeface="Courier New" panose="02070309020205020404" pitchFamily="49" charset="0"/>
                <a:cs typeface="Courier New" panose="02070309020205020404" pitchFamily="49" charset="0"/>
              </a:rPr>
              <a:t>fdisk</a:t>
            </a:r>
            <a:r>
              <a:rPr lang="en-US" dirty="0">
                <a:latin typeface="Courier New" panose="02070309020205020404" pitchFamily="49" charset="0"/>
                <a:cs typeface="Courier New" panose="02070309020205020404" pitchFamily="49" charset="0"/>
              </a:rPr>
              <a:t> /dev/</a:t>
            </a:r>
            <a:r>
              <a:rPr lang="en-US" dirty="0" err="1">
                <a:latin typeface="Courier New" panose="02070309020205020404" pitchFamily="49" charset="0"/>
                <a:cs typeface="Courier New" panose="02070309020205020404" pitchFamily="49" charset="0"/>
              </a:rPr>
              <a:t>sdX</a:t>
            </a:r>
            <a:endParaRPr lang="en-US" dirty="0">
              <a:latin typeface="Courier New" panose="02070309020205020404" pitchFamily="49" charset="0"/>
              <a:cs typeface="Courier New" panose="02070309020205020404" pitchFamily="49" charset="0"/>
            </a:endParaRPr>
          </a:p>
          <a:p>
            <a:r>
              <a:rPr lang="en-US" dirty="0"/>
              <a:t>Display a list of physical volumes</a:t>
            </a:r>
          </a:p>
          <a:p>
            <a:pPr lvl="1"/>
            <a:r>
              <a:rPr lang="en-US" dirty="0">
                <a:cs typeface="Courier New" panose="02070309020205020404" pitchFamily="49" charset="0"/>
              </a:rPr>
              <a:t>Name, size, volume group, extent size, available size, UUID</a:t>
            </a:r>
          </a:p>
          <a:p>
            <a:pPr lvl="1"/>
            <a:r>
              <a:rPr lang="en-US" dirty="0" err="1">
                <a:latin typeface="Courier New" panose="02070309020205020404" pitchFamily="49" charset="0"/>
                <a:cs typeface="Courier New" panose="02070309020205020404" pitchFamily="49" charset="0"/>
              </a:rPr>
              <a:t>pvdisplay</a:t>
            </a:r>
            <a:endParaRPr lang="en-US" dirty="0">
              <a:latin typeface="Courier New" panose="02070309020205020404" pitchFamily="49" charset="0"/>
              <a:cs typeface="Courier New" panose="02070309020205020404" pitchFamily="49" charset="0"/>
            </a:endParaRPr>
          </a:p>
          <a:p>
            <a:r>
              <a:rPr lang="en-US" dirty="0"/>
              <a:t>Display a list of volume groups</a:t>
            </a:r>
          </a:p>
          <a:p>
            <a:pPr lvl="1"/>
            <a:r>
              <a:rPr lang="en-US" dirty="0">
                <a:cs typeface="Courier New" panose="02070309020205020404" pitchFamily="49" charset="0"/>
              </a:rPr>
              <a:t>Name, total size, extent size, available size, UUID</a:t>
            </a:r>
            <a:endParaRPr lang="en-US" dirty="0"/>
          </a:p>
          <a:p>
            <a:pPr lvl="1"/>
            <a:r>
              <a:rPr lang="en-US" dirty="0" err="1">
                <a:latin typeface="Courier New" panose="02070309020205020404" pitchFamily="49" charset="0"/>
                <a:cs typeface="Courier New" panose="02070309020205020404" pitchFamily="49" charset="0"/>
              </a:rPr>
              <a:t>vgdisplay</a:t>
            </a:r>
            <a:endParaRPr lang="en-US" dirty="0">
              <a:latin typeface="Courier New" panose="02070309020205020404" pitchFamily="49" charset="0"/>
              <a:cs typeface="Courier New" panose="02070309020205020404" pitchFamily="49" charset="0"/>
            </a:endParaRPr>
          </a:p>
          <a:p>
            <a:r>
              <a:rPr lang="en-US" dirty="0"/>
              <a:t>Display a list of logical volumes</a:t>
            </a:r>
          </a:p>
          <a:p>
            <a:pPr lvl="1"/>
            <a:r>
              <a:rPr lang="en-US" dirty="0">
                <a:cs typeface="Courier New" panose="02070309020205020404" pitchFamily="49" charset="0"/>
              </a:rPr>
              <a:t>LV name, VG name, size, path, total size, block size, UUID</a:t>
            </a:r>
          </a:p>
          <a:p>
            <a:pPr lvl="1"/>
            <a:r>
              <a:rPr lang="en-US" dirty="0" err="1">
                <a:latin typeface="Courier New" panose="02070309020205020404" pitchFamily="49" charset="0"/>
                <a:cs typeface="Courier New" panose="02070309020205020404" pitchFamily="49" charset="0"/>
              </a:rPr>
              <a:t>lvdisplay</a:t>
            </a:r>
            <a:endParaRPr lang="en-US" dirty="0">
              <a:latin typeface="Courier New" panose="02070309020205020404" pitchFamily="49" charset="0"/>
              <a:cs typeface="Courier New" panose="02070309020205020404" pitchFamily="49" charset="0"/>
            </a:endParaRPr>
          </a:p>
        </p:txBody>
      </p:sp>
      <p:pic>
        <p:nvPicPr>
          <p:cNvPr id="8" name="Picture 7">
            <a:extLst>
              <a:ext uri="{FF2B5EF4-FFF2-40B4-BE49-F238E27FC236}">
                <a16:creationId xmlns:a16="http://schemas.microsoft.com/office/drawing/2014/main" id="{455A461C-433E-2546-931C-9E85336F6A9D}"/>
              </a:ext>
            </a:extLst>
          </p:cNvPr>
          <p:cNvPicPr>
            <a:picLocks noChangeAspect="1"/>
          </p:cNvPicPr>
          <p:nvPr/>
        </p:nvPicPr>
        <p:blipFill>
          <a:blip r:embed="rId2"/>
          <a:stretch>
            <a:fillRect/>
          </a:stretch>
        </p:blipFill>
        <p:spPr>
          <a:xfrm>
            <a:off x="7835900" y="2041543"/>
            <a:ext cx="3908967" cy="3935926"/>
          </a:xfrm>
          <a:prstGeom prst="rect">
            <a:avLst/>
          </a:prstGeom>
        </p:spPr>
      </p:pic>
    </p:spTree>
    <p:extLst>
      <p:ext uri="{BB962C8B-B14F-4D97-AF65-F5344CB8AC3E}">
        <p14:creationId xmlns:p14="http://schemas.microsoft.com/office/powerpoint/2010/main" val="887808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numCol="1">
            <a:normAutofit/>
          </a:bodyPr>
          <a:lstStyle/>
          <a:p>
            <a:r>
              <a:rPr lang="en-US" dirty="0"/>
              <a:t>LVM – Logical Volume Management</a:t>
            </a:r>
            <a:endParaRPr lang="en-US" dirty="0">
              <a:latin typeface="Courier New" panose="02070309020205020404" pitchFamily="49" charset="0"/>
              <a:cs typeface="Courier New" panose="02070309020205020404" pitchFamily="49" charset="0"/>
            </a:endParaRPr>
          </a:p>
          <a:p>
            <a:r>
              <a:rPr lang="en-US" dirty="0"/>
              <a:t>Check local root disk size</a:t>
            </a:r>
          </a:p>
          <a:p>
            <a:pPr marL="384048" lvl="2" indent="0">
              <a:buNone/>
            </a:pPr>
            <a:r>
              <a:rPr lang="en-US" dirty="0">
                <a:latin typeface="Courier New" panose="02070309020205020404" pitchFamily="49" charset="0"/>
                <a:cs typeface="Courier New" panose="02070309020205020404" pitchFamily="49" charset="0"/>
              </a:rPr>
              <a:t>[root@ecsc3990-110 ~]# </a:t>
            </a:r>
            <a:r>
              <a:rPr lang="en-US" dirty="0" err="1">
                <a:latin typeface="Courier New" panose="02070309020205020404" pitchFamily="49" charset="0"/>
                <a:cs typeface="Courier New" panose="02070309020205020404" pitchFamily="49" charset="0"/>
              </a:rPr>
              <a:t>df</a:t>
            </a:r>
            <a:r>
              <a:rPr lang="en-US" dirty="0">
                <a:latin typeface="Courier New" panose="02070309020205020404" pitchFamily="49" charset="0"/>
                <a:cs typeface="Courier New" panose="02070309020205020404" pitchFamily="49" charset="0"/>
              </a:rPr>
              <a:t> -h /</a:t>
            </a:r>
          </a:p>
          <a:p>
            <a:pPr marL="384048" lvl="2" indent="0">
              <a:buNone/>
            </a:pPr>
            <a:r>
              <a:rPr lang="en-US" dirty="0">
                <a:latin typeface="Courier New" panose="02070309020205020404" pitchFamily="49" charset="0"/>
                <a:cs typeface="Courier New" panose="02070309020205020404" pitchFamily="49" charset="0"/>
              </a:rPr>
              <a:t>Filesystem               Size  Used Avail Use% Mounted on</a:t>
            </a:r>
          </a:p>
          <a:p>
            <a:pPr marL="384048" lvl="2" indent="0">
              <a:buNone/>
            </a:pPr>
            <a:r>
              <a:rPr lang="en-US" dirty="0">
                <a:latin typeface="Courier New" panose="02070309020205020404" pitchFamily="49" charset="0"/>
                <a:cs typeface="Courier New" panose="02070309020205020404" pitchFamily="49" charset="0"/>
              </a:rPr>
              <a:t>/dev/mapper/cs-root       </a:t>
            </a:r>
            <a:r>
              <a:rPr lang="en-US" b="1" u="sng" dirty="0">
                <a:solidFill>
                  <a:srgbClr val="FF0000"/>
                </a:solidFill>
                <a:latin typeface="Courier New" panose="02070309020205020404" pitchFamily="49" charset="0"/>
                <a:cs typeface="Courier New" panose="02070309020205020404" pitchFamily="49" charset="0"/>
              </a:rPr>
              <a:t>75G</a:t>
            </a:r>
            <a:r>
              <a:rPr lang="en-US" dirty="0">
                <a:latin typeface="Courier New" panose="02070309020205020404" pitchFamily="49" charset="0"/>
                <a:cs typeface="Courier New" panose="02070309020205020404" pitchFamily="49" charset="0"/>
              </a:rPr>
              <a:t>    17G  59G  23% /</a:t>
            </a:r>
          </a:p>
        </p:txBody>
      </p:sp>
      <p:sp>
        <p:nvSpPr>
          <p:cNvPr id="4" name="Content Placeholder 2">
            <a:extLst>
              <a:ext uri="{FF2B5EF4-FFF2-40B4-BE49-F238E27FC236}">
                <a16:creationId xmlns:a16="http://schemas.microsoft.com/office/drawing/2014/main" id="{0E4BA5C0-945E-09C7-4C15-79D9055283E6}"/>
              </a:ext>
            </a:extLst>
          </p:cNvPr>
          <p:cNvSpPr txBox="1">
            <a:spLocks/>
          </p:cNvSpPr>
          <p:nvPr/>
        </p:nvSpPr>
        <p:spPr>
          <a:xfrm>
            <a:off x="1097280" y="3711653"/>
            <a:ext cx="10058400" cy="2547545"/>
          </a:xfrm>
          <a:prstGeom prst="rect">
            <a:avLst/>
          </a:prstGeom>
        </p:spPr>
        <p:txBody>
          <a:bodyPr vert="horz" lIns="0" tIns="45720" rIns="0" bIns="45720" numCol="2"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Check list of local physical volumes</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[root@cmac3990-110 ~]# </a:t>
            </a:r>
            <a:r>
              <a:rPr lang="en-US" sz="900" dirty="0" err="1">
                <a:latin typeface="Courier New" panose="02070309020205020404" pitchFamily="49" charset="0"/>
                <a:cs typeface="Courier New" panose="02070309020205020404" pitchFamily="49" charset="0"/>
              </a:rPr>
              <a:t>pvdisplay</a:t>
            </a:r>
            <a:endParaRPr lang="en-US" sz="900" dirty="0">
              <a:latin typeface="Courier New" panose="02070309020205020404" pitchFamily="49" charset="0"/>
              <a:cs typeface="Courier New" panose="02070309020205020404" pitchFamily="49" charset="0"/>
            </a:endParaRP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 Physical volume ---</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PV Name               </a:t>
            </a:r>
            <a:r>
              <a:rPr lang="en-US" sz="900" b="1" dirty="0">
                <a:latin typeface="Courier New" panose="02070309020205020404" pitchFamily="49" charset="0"/>
                <a:cs typeface="Courier New" panose="02070309020205020404" pitchFamily="49" charset="0"/>
              </a:rPr>
              <a:t>/dev/vda2</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VG Name               cs</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PV Size               &lt;74.01 GiB / not usable 4.00 MiB</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Allocatable           yes (but full)</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PE Size               4.00 MiB</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Total PE              18945</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Free PE               0</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Allocated PE          18945</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PV UUID               fBbsdQ-Eyqk-30cK-FRyA-tRKA-UmCj-vZS1Rk</a:t>
            </a:r>
          </a:p>
          <a:p>
            <a:pPr marL="384048" lvl="2" indent="0">
              <a:buFont typeface="Calibri" pitchFamily="34" charset="0"/>
              <a:buNone/>
            </a:pPr>
            <a:endParaRPr lang="en-US" sz="900" dirty="0">
              <a:latin typeface="Courier New" panose="02070309020205020404" pitchFamily="49" charset="0"/>
              <a:cs typeface="Courier New" panose="02070309020205020404" pitchFamily="49" charset="0"/>
            </a:endParaRP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a:t>
            </a:r>
            <a:br>
              <a:rPr lang="en-US" sz="900" dirty="0">
                <a:latin typeface="Courier New" panose="02070309020205020404" pitchFamily="49" charset="0"/>
                <a:cs typeface="Courier New" panose="02070309020205020404" pitchFamily="49" charset="0"/>
              </a:rPr>
            </a:br>
            <a:br>
              <a:rPr lang="en-US" sz="900" dirty="0">
                <a:latin typeface="Courier New" panose="02070309020205020404" pitchFamily="49" charset="0"/>
                <a:cs typeface="Courier New" panose="02070309020205020404" pitchFamily="49" charset="0"/>
              </a:rPr>
            </a:br>
            <a:br>
              <a:rPr lang="en-US" sz="900" dirty="0">
                <a:latin typeface="Courier New" panose="02070309020205020404" pitchFamily="49" charset="0"/>
                <a:cs typeface="Courier New" panose="02070309020205020404" pitchFamily="49" charset="0"/>
              </a:rPr>
            </a:br>
            <a:r>
              <a:rPr lang="en-US" sz="900" dirty="0">
                <a:latin typeface="Courier New" panose="02070309020205020404" pitchFamily="49" charset="0"/>
                <a:cs typeface="Courier New" panose="02070309020205020404" pitchFamily="49" charset="0"/>
              </a:rPr>
              <a:t>--- Physical volume ---</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PV Name               </a:t>
            </a:r>
            <a:r>
              <a:rPr lang="en-US" sz="900" b="1" dirty="0">
                <a:latin typeface="Courier New" panose="02070309020205020404" pitchFamily="49" charset="0"/>
                <a:cs typeface="Courier New" panose="02070309020205020404" pitchFamily="49" charset="0"/>
              </a:rPr>
              <a:t>/dev/vda3</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VG Name               cs</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PV Size               24.99 GiB / not usable 3.00 MiB</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Allocatable           yes (but full)</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PE Size               4.00 MiB</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Total PE              6397</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Free PE               0</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Allocated PE          6397</a:t>
            </a:r>
          </a:p>
          <a:p>
            <a:pPr marL="384048" lvl="2" indent="0">
              <a:buFont typeface="Calibri" pitchFamily="34" charset="0"/>
              <a:buNone/>
            </a:pPr>
            <a:r>
              <a:rPr lang="en-US" sz="900" dirty="0">
                <a:latin typeface="Courier New" panose="02070309020205020404" pitchFamily="49" charset="0"/>
                <a:cs typeface="Courier New" panose="02070309020205020404" pitchFamily="49" charset="0"/>
              </a:rPr>
              <a:t>  PV UUID               WfUez0-RdXv-Jtww-Cy2Y-HYBi-p67N-w9nAcQ</a:t>
            </a:r>
          </a:p>
        </p:txBody>
      </p:sp>
    </p:spTree>
    <p:extLst>
      <p:ext uri="{BB962C8B-B14F-4D97-AF65-F5344CB8AC3E}">
        <p14:creationId xmlns:p14="http://schemas.microsoft.com/office/powerpoint/2010/main" val="3308450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364944"/>
          </a:xfrm>
        </p:spPr>
        <p:txBody>
          <a:bodyPr>
            <a:normAutofit fontScale="55000" lnSpcReduction="20000"/>
          </a:bodyPr>
          <a:lstStyle/>
          <a:p>
            <a:r>
              <a:rPr lang="en-US" dirty="0"/>
              <a:t>Check list of local volume groups</a:t>
            </a:r>
          </a:p>
          <a:p>
            <a:pPr marL="384048" lvl="2" indent="0">
              <a:buNone/>
            </a:pPr>
            <a:r>
              <a:rPr lang="en-US" sz="2000" dirty="0">
                <a:latin typeface="Courier New" panose="02070309020205020404" pitchFamily="49" charset="0"/>
                <a:cs typeface="Courier New" panose="02070309020205020404" pitchFamily="49" charset="0"/>
              </a:rPr>
              <a:t>[root@cmac3990-110 ~]# </a:t>
            </a:r>
            <a:r>
              <a:rPr lang="en-US" sz="2000" dirty="0" err="1">
                <a:latin typeface="Courier New" panose="02070309020205020404" pitchFamily="49" charset="0"/>
                <a:cs typeface="Courier New" panose="02070309020205020404" pitchFamily="49" charset="0"/>
              </a:rPr>
              <a:t>vgdisplay</a:t>
            </a:r>
            <a:endParaRPr lang="en-US" sz="2000" dirty="0">
              <a:latin typeface="Courier New" panose="02070309020205020404" pitchFamily="49" charset="0"/>
              <a:cs typeface="Courier New" panose="02070309020205020404" pitchFamily="49" charset="0"/>
            </a:endParaRPr>
          </a:p>
          <a:p>
            <a:pPr marL="384048" lvl="2" indent="0">
              <a:buNone/>
            </a:pPr>
            <a:r>
              <a:rPr lang="en-US" sz="2000" dirty="0">
                <a:latin typeface="Courier New" panose="02070309020205020404" pitchFamily="49" charset="0"/>
                <a:cs typeface="Courier New" panose="02070309020205020404" pitchFamily="49" charset="0"/>
              </a:rPr>
              <a:t>  --- Volume group ---</a:t>
            </a:r>
          </a:p>
          <a:p>
            <a:pPr marL="384048" lvl="2" indent="0">
              <a:buNone/>
            </a:pPr>
            <a:r>
              <a:rPr lang="en-US" sz="2000" dirty="0">
                <a:latin typeface="Courier New" panose="02070309020205020404" pitchFamily="49" charset="0"/>
                <a:cs typeface="Courier New" panose="02070309020205020404" pitchFamily="49" charset="0"/>
              </a:rPr>
              <a:t>  VG Name               cs</a:t>
            </a:r>
          </a:p>
          <a:p>
            <a:pPr marL="384048" lvl="2" indent="0">
              <a:buNone/>
            </a:pPr>
            <a:r>
              <a:rPr lang="en-US" sz="2000" dirty="0">
                <a:latin typeface="Courier New" panose="02070309020205020404" pitchFamily="49" charset="0"/>
                <a:cs typeface="Courier New" panose="02070309020205020404" pitchFamily="49" charset="0"/>
              </a:rPr>
              <a:t>  System ID</a:t>
            </a:r>
          </a:p>
          <a:p>
            <a:pPr marL="384048" lvl="2" indent="0">
              <a:buNone/>
            </a:pPr>
            <a:r>
              <a:rPr lang="en-US" sz="2000" dirty="0">
                <a:latin typeface="Courier New" panose="02070309020205020404" pitchFamily="49" charset="0"/>
                <a:cs typeface="Courier New" panose="02070309020205020404" pitchFamily="49" charset="0"/>
              </a:rPr>
              <a:t>  Format                lvm2</a:t>
            </a:r>
          </a:p>
          <a:p>
            <a:pPr marL="384048" lvl="2" indent="0">
              <a:buNone/>
            </a:pPr>
            <a:r>
              <a:rPr lang="en-US" sz="2000" dirty="0">
                <a:latin typeface="Courier New" panose="02070309020205020404" pitchFamily="49" charset="0"/>
                <a:cs typeface="Courier New" panose="02070309020205020404" pitchFamily="49" charset="0"/>
              </a:rPr>
              <a:t>  Metadata Areas        2</a:t>
            </a:r>
          </a:p>
          <a:p>
            <a:pPr marL="384048" lvl="2" indent="0">
              <a:buNone/>
            </a:pPr>
            <a:r>
              <a:rPr lang="en-US" sz="2000" dirty="0">
                <a:latin typeface="Courier New" panose="02070309020205020404" pitchFamily="49" charset="0"/>
                <a:cs typeface="Courier New" panose="02070309020205020404" pitchFamily="49" charset="0"/>
              </a:rPr>
              <a:t>  Metadata Sequence No  6</a:t>
            </a:r>
          </a:p>
          <a:p>
            <a:pPr marL="384048" lvl="2" indent="0">
              <a:buNone/>
            </a:pPr>
            <a:r>
              <a:rPr lang="en-US" sz="2000" dirty="0">
                <a:latin typeface="Courier New" panose="02070309020205020404" pitchFamily="49" charset="0"/>
                <a:cs typeface="Courier New" panose="02070309020205020404" pitchFamily="49" charset="0"/>
              </a:rPr>
              <a:t>  VG Access             read/write</a:t>
            </a:r>
          </a:p>
          <a:p>
            <a:pPr marL="384048" lvl="2" indent="0">
              <a:buNone/>
            </a:pPr>
            <a:r>
              <a:rPr lang="en-US" sz="2000" dirty="0">
                <a:latin typeface="Courier New" panose="02070309020205020404" pitchFamily="49" charset="0"/>
                <a:cs typeface="Courier New" panose="02070309020205020404" pitchFamily="49" charset="0"/>
              </a:rPr>
              <a:t>  VG Status             resizable</a:t>
            </a:r>
          </a:p>
          <a:p>
            <a:pPr marL="384048" lvl="2" indent="0">
              <a:buNone/>
            </a:pPr>
            <a:r>
              <a:rPr lang="en-US" sz="2000" dirty="0">
                <a:latin typeface="Courier New" panose="02070309020205020404" pitchFamily="49" charset="0"/>
                <a:cs typeface="Courier New" panose="02070309020205020404" pitchFamily="49" charset="0"/>
              </a:rPr>
              <a:t>  MAX LV                0</a:t>
            </a:r>
          </a:p>
          <a:p>
            <a:pPr marL="384048" lvl="2" indent="0">
              <a:buNone/>
            </a:pPr>
            <a:r>
              <a:rPr lang="en-US" sz="2000" dirty="0">
                <a:latin typeface="Courier New" panose="02070309020205020404" pitchFamily="49" charset="0"/>
                <a:cs typeface="Courier New" panose="02070309020205020404" pitchFamily="49" charset="0"/>
              </a:rPr>
              <a:t>  Cur LV                3</a:t>
            </a:r>
          </a:p>
          <a:p>
            <a:pPr marL="384048" lvl="2" indent="0">
              <a:buNone/>
            </a:pPr>
            <a:r>
              <a:rPr lang="en-US" sz="2000" dirty="0">
                <a:latin typeface="Courier New" panose="02070309020205020404" pitchFamily="49" charset="0"/>
                <a:cs typeface="Courier New" panose="02070309020205020404" pitchFamily="49" charset="0"/>
              </a:rPr>
              <a:t>  Open LV               3</a:t>
            </a:r>
          </a:p>
          <a:p>
            <a:pPr marL="384048" lvl="2" indent="0">
              <a:buNone/>
            </a:pPr>
            <a:r>
              <a:rPr lang="en-US" sz="2000" dirty="0">
                <a:latin typeface="Courier New" panose="02070309020205020404" pitchFamily="49" charset="0"/>
                <a:cs typeface="Courier New" panose="02070309020205020404" pitchFamily="49" charset="0"/>
              </a:rPr>
              <a:t>  Max PV                0</a:t>
            </a:r>
          </a:p>
          <a:p>
            <a:pPr marL="384048" lvl="2" indent="0">
              <a:buNone/>
            </a:pPr>
            <a:r>
              <a:rPr lang="en-US" sz="2000" dirty="0">
                <a:latin typeface="Courier New" panose="02070309020205020404" pitchFamily="49" charset="0"/>
                <a:cs typeface="Courier New" panose="02070309020205020404" pitchFamily="49" charset="0"/>
              </a:rPr>
              <a:t>  Cur PV                2</a:t>
            </a:r>
          </a:p>
          <a:p>
            <a:pPr marL="384048" lvl="2" indent="0">
              <a:buNone/>
            </a:pPr>
            <a:r>
              <a:rPr lang="en-US" sz="2000" dirty="0">
                <a:latin typeface="Courier New" panose="02070309020205020404" pitchFamily="49" charset="0"/>
                <a:cs typeface="Courier New" panose="02070309020205020404" pitchFamily="49" charset="0"/>
              </a:rPr>
              <a:t>  Act PV                2</a:t>
            </a:r>
          </a:p>
          <a:p>
            <a:pPr marL="384048" lvl="2" indent="0">
              <a:buNone/>
            </a:pPr>
            <a:r>
              <a:rPr lang="en-US" sz="2000" dirty="0">
                <a:latin typeface="Courier New" panose="02070309020205020404" pitchFamily="49" charset="0"/>
                <a:cs typeface="Courier New" panose="02070309020205020404" pitchFamily="49" charset="0"/>
              </a:rPr>
              <a:t>  VG Size               98.99 GiB</a:t>
            </a:r>
          </a:p>
          <a:p>
            <a:pPr marL="384048" lvl="2" indent="0">
              <a:buNone/>
            </a:pPr>
            <a:r>
              <a:rPr lang="en-US" sz="2000" dirty="0">
                <a:latin typeface="Courier New" panose="02070309020205020404" pitchFamily="49" charset="0"/>
                <a:cs typeface="Courier New" panose="02070309020205020404" pitchFamily="49" charset="0"/>
              </a:rPr>
              <a:t>  PE Size               4.00 MiB</a:t>
            </a:r>
          </a:p>
          <a:p>
            <a:pPr marL="384048" lvl="2" indent="0">
              <a:buNone/>
            </a:pPr>
            <a:r>
              <a:rPr lang="en-US" sz="2000" dirty="0">
                <a:latin typeface="Courier New" panose="02070309020205020404" pitchFamily="49" charset="0"/>
                <a:cs typeface="Courier New" panose="02070309020205020404" pitchFamily="49" charset="0"/>
              </a:rPr>
              <a:t>  Total PE              25342</a:t>
            </a:r>
          </a:p>
          <a:p>
            <a:pPr marL="384048" lvl="2"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Alloc</a:t>
            </a:r>
            <a:r>
              <a:rPr lang="en-US" sz="2000" dirty="0">
                <a:latin typeface="Courier New" panose="02070309020205020404" pitchFamily="49" charset="0"/>
                <a:cs typeface="Courier New" panose="02070309020205020404" pitchFamily="49" charset="0"/>
              </a:rPr>
              <a:t> PE / Size       25342 / 98.99 GiB</a:t>
            </a:r>
          </a:p>
          <a:p>
            <a:pPr marL="384048" lvl="2" indent="0">
              <a:buNone/>
            </a:pPr>
            <a:r>
              <a:rPr lang="en-US" sz="2000" dirty="0">
                <a:latin typeface="Courier New" panose="02070309020205020404" pitchFamily="49" charset="0"/>
                <a:cs typeface="Courier New" panose="02070309020205020404" pitchFamily="49" charset="0"/>
              </a:rPr>
              <a:t>  Free  PE / Size       0 / 0</a:t>
            </a:r>
          </a:p>
          <a:p>
            <a:pPr marL="384048" lvl="2" indent="0">
              <a:buNone/>
            </a:pPr>
            <a:r>
              <a:rPr lang="en-US" sz="2000" dirty="0">
                <a:latin typeface="Courier New" panose="02070309020205020404" pitchFamily="49" charset="0"/>
                <a:cs typeface="Courier New" panose="02070309020205020404" pitchFamily="49" charset="0"/>
              </a:rPr>
              <a:t>  VG UUID               foOStU-ClMZ-4jey-W3Ct-Y5vG-UGX5-bwQB5l</a:t>
            </a:r>
          </a:p>
        </p:txBody>
      </p:sp>
      <p:pic>
        <p:nvPicPr>
          <p:cNvPr id="5" name="Picture 4">
            <a:extLst>
              <a:ext uri="{FF2B5EF4-FFF2-40B4-BE49-F238E27FC236}">
                <a16:creationId xmlns:a16="http://schemas.microsoft.com/office/drawing/2014/main" id="{455A461C-433E-2546-931C-9E85336F6A9D}"/>
              </a:ext>
            </a:extLst>
          </p:cNvPr>
          <p:cNvPicPr>
            <a:picLocks noChangeAspect="1"/>
          </p:cNvPicPr>
          <p:nvPr/>
        </p:nvPicPr>
        <p:blipFill>
          <a:blip r:embed="rId2"/>
          <a:stretch>
            <a:fillRect/>
          </a:stretch>
        </p:blipFill>
        <p:spPr>
          <a:xfrm>
            <a:off x="9742311" y="3961101"/>
            <a:ext cx="2002556" cy="2016367"/>
          </a:xfrm>
          <a:prstGeom prst="rect">
            <a:avLst/>
          </a:prstGeom>
        </p:spPr>
      </p:pic>
    </p:spTree>
    <p:extLst>
      <p:ext uri="{BB962C8B-B14F-4D97-AF65-F5344CB8AC3E}">
        <p14:creationId xmlns:p14="http://schemas.microsoft.com/office/powerpoint/2010/main" val="380732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EA74-1980-ABB5-4FF1-7B5F4FE24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F7F90-AC8F-5C9A-275A-268A46A7E287}"/>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DFBC17B8-F130-458B-9CCD-078FBFCD797E}"/>
              </a:ext>
            </a:extLst>
          </p:cNvPr>
          <p:cNvSpPr>
            <a:spLocks noGrp="1"/>
          </p:cNvSpPr>
          <p:nvPr>
            <p:ph idx="1"/>
          </p:nvPr>
        </p:nvSpPr>
        <p:spPr>
          <a:xfrm>
            <a:off x="1097280" y="1845734"/>
            <a:ext cx="10058400" cy="4517996"/>
          </a:xfrm>
        </p:spPr>
        <p:txBody>
          <a:bodyPr>
            <a:normAutofit/>
          </a:bodyPr>
          <a:lstStyle/>
          <a:p>
            <a:r>
              <a:rPr lang="en-US" dirty="0"/>
              <a:t>Use the previous long file listing to answer the questions:</a:t>
            </a:r>
          </a:p>
          <a:p>
            <a:pPr lvl="1"/>
            <a:r>
              <a:rPr lang="en-US" dirty="0"/>
              <a:t>4. What files can be read by everyone?</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18 Feb 21  2013 .</a:t>
            </a:r>
            <a:r>
              <a:rPr lang="en-US" dirty="0" err="1">
                <a:latin typeface="Courier New" panose="02070309020205020404" pitchFamily="49" charset="0"/>
                <a:cs typeface="Courier New" panose="02070309020205020404" pitchFamily="49" charset="0"/>
              </a:rPr>
              <a:t>bash_logout</a:t>
            </a:r>
            <a:r>
              <a:rPr lang="en-US" dirty="0">
                <a:latin typeface="Courier New" panose="02070309020205020404" pitchFamily="49" charset="0"/>
                <a:cs typeface="Courier New" panose="02070309020205020404" pitchFamily="49" charset="0"/>
              </a:rPr>
              <a:t> </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176 Feb 21  2013 .</a:t>
            </a:r>
            <a:r>
              <a:rPr lang="en-US" dirty="0" err="1">
                <a:latin typeface="Courier New" panose="02070309020205020404" pitchFamily="49" charset="0"/>
                <a:cs typeface="Courier New" panose="02070309020205020404" pitchFamily="49" charset="0"/>
              </a:rPr>
              <a:t>bash_profile</a:t>
            </a:r>
            <a:r>
              <a:rPr lang="en-US" dirty="0">
                <a:latin typeface="Courier New" panose="02070309020205020404" pitchFamily="49" charset="0"/>
                <a:cs typeface="Courier New" panose="02070309020205020404" pitchFamily="49" charset="0"/>
              </a:rPr>
              <a:t> </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124 Feb 21  2013 .</a:t>
            </a:r>
            <a:r>
              <a:rPr lang="en-US" dirty="0" err="1">
                <a:latin typeface="Courier New" panose="02070309020205020404" pitchFamily="49" charset="0"/>
                <a:cs typeface="Courier New" panose="02070309020205020404" pitchFamily="49" charset="0"/>
              </a:rPr>
              <a:t>bashrc</a:t>
            </a:r>
            <a:r>
              <a:rPr lang="en-US" dirty="0">
                <a:latin typeface="Courier New" panose="02070309020205020404" pitchFamily="49" charset="0"/>
                <a:cs typeface="Courier New" panose="02070309020205020404" pitchFamily="49" charset="0"/>
              </a:rPr>
              <a:t> </a:t>
            </a:r>
          </a:p>
          <a:p>
            <a:pPr marL="384048" lvl="2" indent="0">
              <a:buNone/>
            </a:pPr>
            <a:r>
              <a:rPr lang="en-US" b="1" dirty="0" err="1">
                <a:latin typeface="Courier New" panose="02070309020205020404" pitchFamily="49" charset="0"/>
                <a:cs typeface="Courier New" panose="02070309020205020404" pitchFamily="49" charset="0"/>
              </a:rPr>
              <a:t>drwxr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xr</a:t>
            </a:r>
            <a:r>
              <a:rPr lang="en-US" b="1" dirty="0">
                <a:latin typeface="Courier New" panose="02070309020205020404" pitchFamily="49" charset="0"/>
                <a:cs typeface="Courier New" panose="02070309020205020404" pitchFamily="49" charset="0"/>
              </a:rPr>
              <a:t>-x   3 </a:t>
            </a:r>
            <a:r>
              <a:rPr lang="en-US" b="1" dirty="0" err="1">
                <a:latin typeface="Courier New" panose="02070309020205020404" pitchFamily="49" charset="0"/>
                <a:cs typeface="Courier New" panose="02070309020205020404" pitchFamily="49" charset="0"/>
              </a:rPr>
              <a:t>jason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jason</a:t>
            </a:r>
            <a:r>
              <a:rPr lang="en-US" b="1" dirty="0">
                <a:latin typeface="Courier New" panose="02070309020205020404" pitchFamily="49" charset="0"/>
                <a:cs typeface="Courier New" panose="02070309020205020404" pitchFamily="49" charset="0"/>
              </a:rPr>
              <a:t> 4.0K Feb 13 13:58 .</a:t>
            </a:r>
            <a:r>
              <a:rPr lang="en-US" b="1" dirty="0" err="1">
                <a:latin typeface="Courier New" panose="02070309020205020404" pitchFamily="49" charset="0"/>
                <a:cs typeface="Courier New" panose="02070309020205020404" pitchFamily="49" charset="0"/>
              </a:rPr>
              <a:t>libvirt</a:t>
            </a:r>
            <a:r>
              <a:rPr lang="en-US" b="1" dirty="0">
                <a:latin typeface="Courier New" panose="02070309020205020404" pitchFamily="49" charset="0"/>
                <a:cs typeface="Courier New" panose="02070309020205020404" pitchFamily="49" charset="0"/>
              </a:rPr>
              <a:t> </a:t>
            </a:r>
          </a:p>
          <a:p>
            <a:pPr marL="384048" lvl="2" indent="0">
              <a:buNone/>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rw</a:t>
            </a:r>
            <a:r>
              <a:rPr lang="en-US" dirty="0">
                <a:latin typeface="Courier New" panose="02070309020205020404" pitchFamily="49" charset="0"/>
                <a:cs typeface="Courier New" panose="02070309020205020404" pitchFamily="49" charset="0"/>
              </a:rPr>
              <a:t>-r--r--   1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jason</a:t>
            </a:r>
            <a:r>
              <a:rPr lang="en-US" dirty="0">
                <a:latin typeface="Courier New" panose="02070309020205020404" pitchFamily="49" charset="0"/>
                <a:cs typeface="Courier New" panose="02070309020205020404" pitchFamily="49" charset="0"/>
              </a:rPr>
              <a:t>   24 May 26  2013 .</a:t>
            </a:r>
            <a:r>
              <a:rPr lang="en-US" dirty="0" err="1">
                <a:latin typeface="Courier New" panose="02070309020205020404" pitchFamily="49" charset="0"/>
                <a:cs typeface="Courier New" panose="02070309020205020404" pitchFamily="49" charset="0"/>
              </a:rPr>
              <a:t>oidentd.conf</a:t>
            </a:r>
            <a:r>
              <a:rPr lang="en-US" dirty="0">
                <a:latin typeface="Courier New" panose="02070309020205020404" pitchFamily="49" charset="0"/>
                <a:cs typeface="Courier New" panose="02070309020205020404" pitchFamily="49" charset="0"/>
              </a:rPr>
              <a:t> </a:t>
            </a:r>
          </a:p>
          <a:p>
            <a:pPr lvl="1"/>
            <a:r>
              <a:rPr lang="en-US" dirty="0"/>
              <a:t>5. What command (and parameters) did I most likely use to generate the file listing above?</a:t>
            </a:r>
          </a:p>
          <a:p>
            <a:pPr marL="384048" lvl="2" indent="0">
              <a:buNone/>
            </a:pPr>
            <a:r>
              <a:rPr lang="en-US" dirty="0">
                <a:latin typeface="Courier New" panose="02070309020205020404" pitchFamily="49" charset="0"/>
                <a:cs typeface="Courier New" panose="02070309020205020404" pitchFamily="49" charset="0"/>
              </a:rPr>
              <a:t>ls -</a:t>
            </a:r>
            <a:r>
              <a:rPr lang="en-US" dirty="0" err="1">
                <a:latin typeface="Courier New" panose="02070309020205020404" pitchFamily="49" charset="0"/>
                <a:cs typeface="Courier New" panose="02070309020205020404" pitchFamily="49" charset="0"/>
              </a:rPr>
              <a:t>lah</a:t>
            </a:r>
            <a:endParaRPr lang="en-US" dirty="0">
              <a:latin typeface="Courier New" panose="02070309020205020404" pitchFamily="49" charset="0"/>
              <a:cs typeface="Courier New" panose="02070309020205020404" pitchFamily="49" charset="0"/>
            </a:endParaRPr>
          </a:p>
          <a:p>
            <a:pPr lvl="1"/>
            <a:endParaRPr lang="en-US" dirty="0"/>
          </a:p>
        </p:txBody>
      </p:sp>
    </p:spTree>
    <p:extLst>
      <p:ext uri="{BB962C8B-B14F-4D97-AF65-F5344CB8AC3E}">
        <p14:creationId xmlns:p14="http://schemas.microsoft.com/office/powerpoint/2010/main" val="3186411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131734"/>
          </a:xfrm>
        </p:spPr>
        <p:txBody>
          <a:bodyPr>
            <a:normAutofit fontScale="70000" lnSpcReduction="20000"/>
          </a:bodyPr>
          <a:lstStyle/>
          <a:p>
            <a:r>
              <a:rPr lang="en-US" dirty="0"/>
              <a:t>Check list of local logical volumes</a:t>
            </a:r>
          </a:p>
          <a:p>
            <a:pPr marL="384048" lvl="2" indent="0">
              <a:buNone/>
            </a:pPr>
            <a:r>
              <a:rPr lang="en-US" sz="2000" dirty="0">
                <a:latin typeface="Courier New" panose="02070309020205020404" pitchFamily="49" charset="0"/>
                <a:cs typeface="Courier New" panose="02070309020205020404" pitchFamily="49" charset="0"/>
              </a:rPr>
              <a:t>[root@cmac3990-110 ~]# </a:t>
            </a:r>
            <a:r>
              <a:rPr lang="en-US" sz="2000" dirty="0" err="1">
                <a:latin typeface="Courier New" panose="02070309020205020404" pitchFamily="49" charset="0"/>
                <a:cs typeface="Courier New" panose="02070309020205020404" pitchFamily="49" charset="0"/>
              </a:rPr>
              <a:t>lvdisplay</a:t>
            </a:r>
            <a:endParaRPr lang="en-US" sz="2000" dirty="0">
              <a:latin typeface="Courier New" panose="02070309020205020404" pitchFamily="49" charset="0"/>
              <a:cs typeface="Courier New" panose="02070309020205020404" pitchFamily="49" charset="0"/>
            </a:endParaRPr>
          </a:p>
          <a:p>
            <a:pPr marL="384048" lvl="2" indent="0">
              <a:buNone/>
            </a:pPr>
            <a:r>
              <a:rPr lang="en-US" sz="2000" dirty="0">
                <a:latin typeface="Courier New" panose="02070309020205020404" pitchFamily="49" charset="0"/>
                <a:cs typeface="Courier New" panose="02070309020205020404" pitchFamily="49" charset="0"/>
              </a:rPr>
              <a:t>  --- Logical volume ---</a:t>
            </a:r>
          </a:p>
          <a:p>
            <a:pPr marL="384048" lvl="2" indent="0">
              <a:buNone/>
            </a:pPr>
            <a:r>
              <a:rPr lang="en-US" sz="2000" dirty="0">
                <a:latin typeface="Courier New" panose="02070309020205020404" pitchFamily="49" charset="0"/>
                <a:cs typeface="Courier New" panose="02070309020205020404" pitchFamily="49" charset="0"/>
              </a:rPr>
              <a:t>  LV Path                /dev/cs/swap</a:t>
            </a:r>
          </a:p>
          <a:p>
            <a:pPr marL="384048" lvl="2" indent="0">
              <a:buNone/>
            </a:pPr>
            <a:r>
              <a:rPr lang="en-US" sz="2000" dirty="0">
                <a:latin typeface="Courier New" panose="02070309020205020404" pitchFamily="49" charset="0"/>
                <a:cs typeface="Courier New" panose="02070309020205020404" pitchFamily="49" charset="0"/>
              </a:rPr>
              <a:t>  LV Name                swap</a:t>
            </a:r>
          </a:p>
          <a:p>
            <a:pPr marL="384048" lvl="2" indent="0">
              <a:buNone/>
            </a:pPr>
            <a:r>
              <a:rPr lang="en-US" sz="2000" dirty="0">
                <a:latin typeface="Courier New" panose="02070309020205020404" pitchFamily="49" charset="0"/>
                <a:cs typeface="Courier New" panose="02070309020205020404" pitchFamily="49" charset="0"/>
              </a:rPr>
              <a:t>  VG Name                cs</a:t>
            </a:r>
          </a:p>
          <a:p>
            <a:pPr marL="384048" lvl="2" indent="0">
              <a:buNone/>
            </a:pPr>
            <a:r>
              <a:rPr lang="en-US" sz="2000" dirty="0">
                <a:latin typeface="Courier New" panose="02070309020205020404" pitchFamily="49" charset="0"/>
                <a:cs typeface="Courier New" panose="02070309020205020404" pitchFamily="49" charset="0"/>
              </a:rPr>
              <a:t>  LV UUID                ioC2L7-Tr9d-ZS26-nh7O-asi9-A1yc-sJPtiI</a:t>
            </a:r>
          </a:p>
          <a:p>
            <a:pPr marL="384048" lvl="2" indent="0">
              <a:buNone/>
            </a:pPr>
            <a:r>
              <a:rPr lang="en-US" sz="2000" dirty="0">
                <a:latin typeface="Courier New" panose="02070309020205020404" pitchFamily="49" charset="0"/>
                <a:cs typeface="Courier New" panose="02070309020205020404" pitchFamily="49" charset="0"/>
              </a:rPr>
              <a:t>  LV Write Access        read/write</a:t>
            </a:r>
          </a:p>
          <a:p>
            <a:pPr marL="384048" lvl="2" indent="0">
              <a:buNone/>
            </a:pPr>
            <a:r>
              <a:rPr lang="en-US" sz="2000" dirty="0">
                <a:latin typeface="Courier New" panose="02070309020205020404" pitchFamily="49" charset="0"/>
                <a:cs typeface="Courier New" panose="02070309020205020404" pitchFamily="49" charset="0"/>
              </a:rPr>
              <a:t>  LV Creation host, time </a:t>
            </a:r>
            <a:r>
              <a:rPr lang="en-US" sz="2000" dirty="0" err="1">
                <a:latin typeface="Courier New" panose="02070309020205020404" pitchFamily="49" charset="0"/>
                <a:cs typeface="Courier New" panose="02070309020205020404" pitchFamily="49" charset="0"/>
              </a:rPr>
              <a:t>localhost.localdomain</a:t>
            </a:r>
            <a:r>
              <a:rPr lang="en-US" sz="2000" dirty="0">
                <a:latin typeface="Courier New" panose="02070309020205020404" pitchFamily="49" charset="0"/>
                <a:cs typeface="Courier New" panose="02070309020205020404" pitchFamily="49" charset="0"/>
              </a:rPr>
              <a:t>, 2025-01-18 20:18:54 -0500</a:t>
            </a:r>
          </a:p>
          <a:p>
            <a:pPr marL="384048" lvl="2" indent="0">
              <a:buNone/>
            </a:pPr>
            <a:r>
              <a:rPr lang="en-US" sz="2000" dirty="0">
                <a:latin typeface="Courier New" panose="02070309020205020404" pitchFamily="49" charset="0"/>
                <a:cs typeface="Courier New" panose="02070309020205020404" pitchFamily="49" charset="0"/>
              </a:rPr>
              <a:t>  LV Status              available</a:t>
            </a:r>
          </a:p>
          <a:p>
            <a:pPr marL="384048" lvl="2" indent="0">
              <a:buNone/>
            </a:pPr>
            <a:r>
              <a:rPr lang="en-US" sz="2000" dirty="0">
                <a:latin typeface="Courier New" panose="02070309020205020404" pitchFamily="49" charset="0"/>
                <a:cs typeface="Courier New" panose="02070309020205020404" pitchFamily="49" charset="0"/>
              </a:rPr>
              <a:t>  # open                 2</a:t>
            </a:r>
          </a:p>
          <a:p>
            <a:pPr marL="384048" lvl="2" indent="0">
              <a:buNone/>
            </a:pPr>
            <a:r>
              <a:rPr lang="en-US" sz="2000" dirty="0">
                <a:latin typeface="Courier New" panose="02070309020205020404" pitchFamily="49" charset="0"/>
                <a:cs typeface="Courier New" panose="02070309020205020404" pitchFamily="49" charset="0"/>
              </a:rPr>
              <a:t>  LV Size                4.00 GiB</a:t>
            </a:r>
          </a:p>
          <a:p>
            <a:pPr marL="384048" lvl="2" indent="0">
              <a:buNone/>
            </a:pPr>
            <a:r>
              <a:rPr lang="en-US" sz="2000" dirty="0">
                <a:latin typeface="Courier New" panose="02070309020205020404" pitchFamily="49" charset="0"/>
                <a:cs typeface="Courier New" panose="02070309020205020404" pitchFamily="49" charset="0"/>
              </a:rPr>
              <a:t>  Current LE             1024</a:t>
            </a:r>
          </a:p>
          <a:p>
            <a:pPr marL="384048" lvl="2" indent="0">
              <a:buNone/>
            </a:pPr>
            <a:r>
              <a:rPr lang="en-US" sz="2000" dirty="0">
                <a:latin typeface="Courier New" panose="02070309020205020404" pitchFamily="49" charset="0"/>
                <a:cs typeface="Courier New" panose="02070309020205020404" pitchFamily="49" charset="0"/>
              </a:rPr>
              <a:t>  Segments               1</a:t>
            </a:r>
          </a:p>
          <a:p>
            <a:pPr marL="384048" lvl="2" indent="0">
              <a:buNone/>
            </a:pPr>
            <a:r>
              <a:rPr lang="en-US" sz="2000" dirty="0">
                <a:latin typeface="Courier New" panose="02070309020205020404" pitchFamily="49" charset="0"/>
                <a:cs typeface="Courier New" panose="02070309020205020404" pitchFamily="49" charset="0"/>
              </a:rPr>
              <a:t>  Allocation             inherit</a:t>
            </a:r>
          </a:p>
          <a:p>
            <a:pPr marL="384048" lvl="2" indent="0">
              <a:buNone/>
            </a:pPr>
            <a:r>
              <a:rPr lang="en-US" sz="2000" dirty="0">
                <a:latin typeface="Courier New" panose="02070309020205020404" pitchFamily="49" charset="0"/>
                <a:cs typeface="Courier New" panose="02070309020205020404" pitchFamily="49" charset="0"/>
              </a:rPr>
              <a:t>  Read ahead sectors     auto</a:t>
            </a:r>
          </a:p>
          <a:p>
            <a:pPr marL="384048" lvl="2" indent="0">
              <a:buNone/>
            </a:pPr>
            <a:r>
              <a:rPr lang="en-US" sz="2000" dirty="0">
                <a:latin typeface="Courier New" panose="02070309020205020404" pitchFamily="49" charset="0"/>
                <a:cs typeface="Courier New" panose="02070309020205020404" pitchFamily="49" charset="0"/>
              </a:rPr>
              <a:t>  - currently set to     256</a:t>
            </a:r>
          </a:p>
          <a:p>
            <a:pPr marL="384048" lvl="2" indent="0">
              <a:buNone/>
            </a:pPr>
            <a:r>
              <a:rPr lang="en-US" sz="2000" dirty="0">
                <a:latin typeface="Courier New" panose="02070309020205020404" pitchFamily="49" charset="0"/>
                <a:cs typeface="Courier New" panose="02070309020205020404" pitchFamily="49" charset="0"/>
              </a:rPr>
              <a:t>  Block device           253:1</a:t>
            </a:r>
          </a:p>
        </p:txBody>
      </p:sp>
      <p:pic>
        <p:nvPicPr>
          <p:cNvPr id="5" name="Picture 4">
            <a:extLst>
              <a:ext uri="{FF2B5EF4-FFF2-40B4-BE49-F238E27FC236}">
                <a16:creationId xmlns:a16="http://schemas.microsoft.com/office/drawing/2014/main" id="{455A461C-433E-2546-931C-9E85336F6A9D}"/>
              </a:ext>
            </a:extLst>
          </p:cNvPr>
          <p:cNvPicPr>
            <a:picLocks noChangeAspect="1"/>
          </p:cNvPicPr>
          <p:nvPr/>
        </p:nvPicPr>
        <p:blipFill>
          <a:blip r:embed="rId2"/>
          <a:stretch>
            <a:fillRect/>
          </a:stretch>
        </p:blipFill>
        <p:spPr>
          <a:xfrm>
            <a:off x="9742311" y="3961101"/>
            <a:ext cx="2002556" cy="2016367"/>
          </a:xfrm>
          <a:prstGeom prst="rect">
            <a:avLst/>
          </a:prstGeom>
        </p:spPr>
      </p:pic>
    </p:spTree>
    <p:extLst>
      <p:ext uri="{BB962C8B-B14F-4D97-AF65-F5344CB8AC3E}">
        <p14:creationId xmlns:p14="http://schemas.microsoft.com/office/powerpoint/2010/main" val="4683184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1786-17B9-E2F7-6824-D160E239E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B6A2B-8835-5E9B-5B34-099C01A39CB8}"/>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AB97C870-7437-C70D-3888-56047CB8BB9B}"/>
              </a:ext>
            </a:extLst>
          </p:cNvPr>
          <p:cNvSpPr>
            <a:spLocks noGrp="1"/>
          </p:cNvSpPr>
          <p:nvPr>
            <p:ph idx="1"/>
          </p:nvPr>
        </p:nvSpPr>
        <p:spPr>
          <a:xfrm>
            <a:off x="1097280" y="1845734"/>
            <a:ext cx="10058400" cy="4131734"/>
          </a:xfrm>
        </p:spPr>
        <p:txBody>
          <a:bodyPr>
            <a:normAutofit fontScale="70000" lnSpcReduction="20000"/>
          </a:bodyPr>
          <a:lstStyle/>
          <a:p>
            <a:r>
              <a:rPr lang="en-US" dirty="0"/>
              <a:t>Check list of local logical volumes</a:t>
            </a:r>
          </a:p>
          <a:p>
            <a:pPr marL="384048" lvl="2" indent="0">
              <a:buNone/>
            </a:pPr>
            <a:r>
              <a:rPr lang="en-US" sz="2000" dirty="0">
                <a:latin typeface="Courier New" panose="02070309020205020404" pitchFamily="49" charset="0"/>
                <a:cs typeface="Courier New" panose="02070309020205020404" pitchFamily="49" charset="0"/>
              </a:rPr>
              <a:t>[root@cmac3990-110 ~]# </a:t>
            </a:r>
            <a:r>
              <a:rPr lang="en-US" sz="2000" dirty="0" err="1">
                <a:latin typeface="Courier New" panose="02070309020205020404" pitchFamily="49" charset="0"/>
                <a:cs typeface="Courier New" panose="02070309020205020404" pitchFamily="49" charset="0"/>
              </a:rPr>
              <a:t>lvdisplay</a:t>
            </a:r>
            <a:endParaRPr lang="en-US" sz="2000" dirty="0">
              <a:latin typeface="Courier New" panose="02070309020205020404" pitchFamily="49" charset="0"/>
              <a:cs typeface="Courier New" panose="02070309020205020404" pitchFamily="49" charset="0"/>
            </a:endParaRPr>
          </a:p>
          <a:p>
            <a:pPr marL="384048" lvl="2" indent="0">
              <a:buNone/>
            </a:pPr>
            <a:r>
              <a:rPr lang="en-US" sz="2000" dirty="0">
                <a:latin typeface="Courier New" panose="02070309020205020404" pitchFamily="49" charset="0"/>
                <a:cs typeface="Courier New" panose="02070309020205020404" pitchFamily="49" charset="0"/>
              </a:rPr>
              <a:t>  --- Logical volume ---</a:t>
            </a:r>
          </a:p>
          <a:p>
            <a:pPr marL="384048" lvl="2" indent="0">
              <a:buNone/>
            </a:pPr>
            <a:r>
              <a:rPr lang="en-US" sz="2000" dirty="0">
                <a:latin typeface="Courier New" panose="02070309020205020404" pitchFamily="49" charset="0"/>
                <a:cs typeface="Courier New" panose="02070309020205020404" pitchFamily="49" charset="0"/>
              </a:rPr>
              <a:t>  LV Path                /dev/cs/home</a:t>
            </a:r>
          </a:p>
          <a:p>
            <a:pPr marL="384048" lvl="2" indent="0">
              <a:buNone/>
            </a:pPr>
            <a:r>
              <a:rPr lang="en-US" sz="2000" dirty="0">
                <a:latin typeface="Courier New" panose="02070309020205020404" pitchFamily="49" charset="0"/>
                <a:cs typeface="Courier New" panose="02070309020205020404" pitchFamily="49" charset="0"/>
              </a:rPr>
              <a:t>  LV Name                home</a:t>
            </a:r>
          </a:p>
          <a:p>
            <a:pPr marL="384048" lvl="2" indent="0">
              <a:buNone/>
            </a:pPr>
            <a:r>
              <a:rPr lang="en-US" sz="2000" dirty="0">
                <a:latin typeface="Courier New" panose="02070309020205020404" pitchFamily="49" charset="0"/>
                <a:cs typeface="Courier New" panose="02070309020205020404" pitchFamily="49" charset="0"/>
              </a:rPr>
              <a:t>  VG Name                cs</a:t>
            </a:r>
          </a:p>
          <a:p>
            <a:pPr marL="384048" lvl="2" indent="0">
              <a:buNone/>
            </a:pPr>
            <a:r>
              <a:rPr lang="en-US" sz="2000" dirty="0">
                <a:latin typeface="Courier New" panose="02070309020205020404" pitchFamily="49" charset="0"/>
                <a:cs typeface="Courier New" panose="02070309020205020404" pitchFamily="49" charset="0"/>
              </a:rPr>
              <a:t>  LV UUID                K4AQnv-FDYc-aO9T-J5hd-JcRP-5cv1-SYKeZ1</a:t>
            </a:r>
          </a:p>
          <a:p>
            <a:pPr marL="384048" lvl="2" indent="0">
              <a:buNone/>
            </a:pPr>
            <a:r>
              <a:rPr lang="en-US" sz="2000" dirty="0">
                <a:latin typeface="Courier New" panose="02070309020205020404" pitchFamily="49" charset="0"/>
                <a:cs typeface="Courier New" panose="02070309020205020404" pitchFamily="49" charset="0"/>
              </a:rPr>
              <a:t>  LV Write Access        read/write</a:t>
            </a:r>
          </a:p>
          <a:p>
            <a:pPr marL="384048" lvl="2" indent="0">
              <a:buNone/>
            </a:pPr>
            <a:r>
              <a:rPr lang="en-US" sz="2000" dirty="0">
                <a:latin typeface="Courier New" panose="02070309020205020404" pitchFamily="49" charset="0"/>
                <a:cs typeface="Courier New" panose="02070309020205020404" pitchFamily="49" charset="0"/>
              </a:rPr>
              <a:t>  LV Creation host, time </a:t>
            </a:r>
            <a:r>
              <a:rPr lang="en-US" sz="2000" dirty="0" err="1">
                <a:latin typeface="Courier New" panose="02070309020205020404" pitchFamily="49" charset="0"/>
                <a:cs typeface="Courier New" panose="02070309020205020404" pitchFamily="49" charset="0"/>
              </a:rPr>
              <a:t>localhost.localdomain</a:t>
            </a:r>
            <a:r>
              <a:rPr lang="en-US" sz="2000" dirty="0">
                <a:latin typeface="Courier New" panose="02070309020205020404" pitchFamily="49" charset="0"/>
                <a:cs typeface="Courier New" panose="02070309020205020404" pitchFamily="49" charset="0"/>
              </a:rPr>
              <a:t>, 2025-01-18 20:18:54 -0500</a:t>
            </a:r>
          </a:p>
          <a:p>
            <a:pPr marL="384048" lvl="2" indent="0">
              <a:buNone/>
            </a:pPr>
            <a:r>
              <a:rPr lang="en-US" sz="2000" dirty="0">
                <a:latin typeface="Courier New" panose="02070309020205020404" pitchFamily="49" charset="0"/>
                <a:cs typeface="Courier New" panose="02070309020205020404" pitchFamily="49" charset="0"/>
              </a:rPr>
              <a:t>  LV Status              available</a:t>
            </a:r>
          </a:p>
          <a:p>
            <a:pPr marL="384048" lvl="2" indent="0">
              <a:buNone/>
            </a:pPr>
            <a:r>
              <a:rPr lang="en-US" sz="2000" dirty="0">
                <a:latin typeface="Courier New" panose="02070309020205020404" pitchFamily="49" charset="0"/>
                <a:cs typeface="Courier New" panose="02070309020205020404" pitchFamily="49" charset="0"/>
              </a:rPr>
              <a:t>  # open                 1</a:t>
            </a:r>
          </a:p>
          <a:p>
            <a:pPr marL="384048" lvl="2" indent="0">
              <a:buNone/>
            </a:pPr>
            <a:r>
              <a:rPr lang="en-US" sz="2000" dirty="0">
                <a:latin typeface="Courier New" panose="02070309020205020404" pitchFamily="49" charset="0"/>
                <a:cs typeface="Courier New" panose="02070309020205020404" pitchFamily="49" charset="0"/>
              </a:rPr>
              <a:t>  LV Size                20.00 GiB</a:t>
            </a:r>
          </a:p>
          <a:p>
            <a:pPr marL="384048" lvl="2" indent="0">
              <a:buNone/>
            </a:pPr>
            <a:r>
              <a:rPr lang="en-US" sz="2000" dirty="0">
                <a:latin typeface="Courier New" panose="02070309020205020404" pitchFamily="49" charset="0"/>
                <a:cs typeface="Courier New" panose="02070309020205020404" pitchFamily="49" charset="0"/>
              </a:rPr>
              <a:t>  Current LE             5120</a:t>
            </a:r>
          </a:p>
          <a:p>
            <a:pPr marL="384048" lvl="2" indent="0">
              <a:buNone/>
            </a:pPr>
            <a:r>
              <a:rPr lang="en-US" sz="2000" dirty="0">
                <a:latin typeface="Courier New" panose="02070309020205020404" pitchFamily="49" charset="0"/>
                <a:cs typeface="Courier New" panose="02070309020205020404" pitchFamily="49" charset="0"/>
              </a:rPr>
              <a:t>  Segments               1</a:t>
            </a:r>
          </a:p>
          <a:p>
            <a:pPr marL="384048" lvl="2" indent="0">
              <a:buNone/>
            </a:pPr>
            <a:r>
              <a:rPr lang="en-US" sz="2000" dirty="0">
                <a:latin typeface="Courier New" panose="02070309020205020404" pitchFamily="49" charset="0"/>
                <a:cs typeface="Courier New" panose="02070309020205020404" pitchFamily="49" charset="0"/>
              </a:rPr>
              <a:t>  Allocation             inherit</a:t>
            </a:r>
          </a:p>
          <a:p>
            <a:pPr marL="384048" lvl="2" indent="0">
              <a:buNone/>
            </a:pPr>
            <a:r>
              <a:rPr lang="en-US" sz="2000" dirty="0">
                <a:latin typeface="Courier New" panose="02070309020205020404" pitchFamily="49" charset="0"/>
                <a:cs typeface="Courier New" panose="02070309020205020404" pitchFamily="49" charset="0"/>
              </a:rPr>
              <a:t>  Read ahead sectors     auto</a:t>
            </a:r>
          </a:p>
          <a:p>
            <a:pPr marL="384048" lvl="2" indent="0">
              <a:buNone/>
            </a:pPr>
            <a:r>
              <a:rPr lang="en-US" sz="2000" dirty="0">
                <a:latin typeface="Courier New" panose="02070309020205020404" pitchFamily="49" charset="0"/>
                <a:cs typeface="Courier New" panose="02070309020205020404" pitchFamily="49" charset="0"/>
              </a:rPr>
              <a:t>  - currently set to     256</a:t>
            </a:r>
          </a:p>
          <a:p>
            <a:pPr marL="384048" lvl="2" indent="0">
              <a:buNone/>
            </a:pPr>
            <a:r>
              <a:rPr lang="en-US" sz="2000" dirty="0">
                <a:latin typeface="Courier New" panose="02070309020205020404" pitchFamily="49" charset="0"/>
                <a:cs typeface="Courier New" panose="02070309020205020404" pitchFamily="49" charset="0"/>
              </a:rPr>
              <a:t>  Block device           253:2</a:t>
            </a:r>
          </a:p>
        </p:txBody>
      </p:sp>
      <p:pic>
        <p:nvPicPr>
          <p:cNvPr id="5" name="Picture 4">
            <a:extLst>
              <a:ext uri="{FF2B5EF4-FFF2-40B4-BE49-F238E27FC236}">
                <a16:creationId xmlns:a16="http://schemas.microsoft.com/office/drawing/2014/main" id="{3AB756A5-28D0-0792-C1F7-69331A767320}"/>
              </a:ext>
            </a:extLst>
          </p:cNvPr>
          <p:cNvPicPr>
            <a:picLocks noChangeAspect="1"/>
          </p:cNvPicPr>
          <p:nvPr/>
        </p:nvPicPr>
        <p:blipFill>
          <a:blip r:embed="rId2"/>
          <a:stretch>
            <a:fillRect/>
          </a:stretch>
        </p:blipFill>
        <p:spPr>
          <a:xfrm>
            <a:off x="9742311" y="3961101"/>
            <a:ext cx="2002556" cy="2016367"/>
          </a:xfrm>
          <a:prstGeom prst="rect">
            <a:avLst/>
          </a:prstGeom>
        </p:spPr>
      </p:pic>
    </p:spTree>
    <p:extLst>
      <p:ext uri="{BB962C8B-B14F-4D97-AF65-F5344CB8AC3E}">
        <p14:creationId xmlns:p14="http://schemas.microsoft.com/office/powerpoint/2010/main" val="37924198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89C7-7F76-E7AA-B9FE-A60CD7AB4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76749-E80B-52AD-AF7F-758F53888DBF}"/>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C71EE55-7FC3-12AA-0F12-61A0FE1954B3}"/>
              </a:ext>
            </a:extLst>
          </p:cNvPr>
          <p:cNvSpPr>
            <a:spLocks noGrp="1"/>
          </p:cNvSpPr>
          <p:nvPr>
            <p:ph idx="1"/>
          </p:nvPr>
        </p:nvSpPr>
        <p:spPr>
          <a:xfrm>
            <a:off x="1097280" y="1845734"/>
            <a:ext cx="10058400" cy="4131734"/>
          </a:xfrm>
        </p:spPr>
        <p:txBody>
          <a:bodyPr>
            <a:normAutofit fontScale="70000" lnSpcReduction="20000"/>
          </a:bodyPr>
          <a:lstStyle/>
          <a:p>
            <a:r>
              <a:rPr lang="en-US" dirty="0"/>
              <a:t>Check list of local logical volumes</a:t>
            </a:r>
          </a:p>
          <a:p>
            <a:pPr marL="384048" lvl="2" indent="0">
              <a:buNone/>
            </a:pPr>
            <a:r>
              <a:rPr lang="en-US" sz="2000" dirty="0">
                <a:latin typeface="Courier New" panose="02070309020205020404" pitchFamily="49" charset="0"/>
                <a:cs typeface="Courier New" panose="02070309020205020404" pitchFamily="49" charset="0"/>
              </a:rPr>
              <a:t>[root@cmac3990-110 ~]# </a:t>
            </a:r>
            <a:r>
              <a:rPr lang="en-US" sz="2000" dirty="0" err="1">
                <a:latin typeface="Courier New" panose="02070309020205020404" pitchFamily="49" charset="0"/>
                <a:cs typeface="Courier New" panose="02070309020205020404" pitchFamily="49" charset="0"/>
              </a:rPr>
              <a:t>lvdisplay</a:t>
            </a:r>
            <a:endParaRPr lang="en-US" sz="2000" dirty="0">
              <a:latin typeface="Courier New" panose="02070309020205020404" pitchFamily="49" charset="0"/>
              <a:cs typeface="Courier New" panose="02070309020205020404" pitchFamily="49" charset="0"/>
            </a:endParaRPr>
          </a:p>
          <a:p>
            <a:pPr marL="384048" lvl="2" indent="0">
              <a:buNone/>
            </a:pPr>
            <a:r>
              <a:rPr lang="en-US" sz="2000" dirty="0">
                <a:latin typeface="Courier New" panose="02070309020205020404" pitchFamily="49" charset="0"/>
                <a:cs typeface="Courier New" panose="02070309020205020404" pitchFamily="49" charset="0"/>
              </a:rPr>
              <a:t>  --- Logical volume ---</a:t>
            </a:r>
          </a:p>
          <a:p>
            <a:pPr marL="384048" lvl="2" indent="0">
              <a:buNone/>
            </a:pPr>
            <a:r>
              <a:rPr lang="en-US" sz="2000" dirty="0">
                <a:latin typeface="Courier New" panose="02070309020205020404" pitchFamily="49" charset="0"/>
                <a:cs typeface="Courier New" panose="02070309020205020404" pitchFamily="49" charset="0"/>
              </a:rPr>
              <a:t>  LV Path                /dev/cs/root</a:t>
            </a:r>
          </a:p>
          <a:p>
            <a:pPr marL="384048" lvl="2" indent="0">
              <a:buNone/>
            </a:pPr>
            <a:r>
              <a:rPr lang="en-US" sz="2000" dirty="0">
                <a:latin typeface="Courier New" panose="02070309020205020404" pitchFamily="49" charset="0"/>
                <a:cs typeface="Courier New" panose="02070309020205020404" pitchFamily="49" charset="0"/>
              </a:rPr>
              <a:t>  LV Name                root</a:t>
            </a:r>
          </a:p>
          <a:p>
            <a:pPr marL="384048" lvl="2" indent="0">
              <a:buNone/>
            </a:pPr>
            <a:r>
              <a:rPr lang="en-US" sz="2000" dirty="0">
                <a:latin typeface="Courier New" panose="02070309020205020404" pitchFamily="49" charset="0"/>
                <a:cs typeface="Courier New" panose="02070309020205020404" pitchFamily="49" charset="0"/>
              </a:rPr>
              <a:t>  VG Name                cs</a:t>
            </a:r>
          </a:p>
          <a:p>
            <a:pPr marL="384048" lvl="2" indent="0">
              <a:buNone/>
            </a:pPr>
            <a:r>
              <a:rPr lang="en-US" sz="2000" dirty="0">
                <a:latin typeface="Courier New" panose="02070309020205020404" pitchFamily="49" charset="0"/>
                <a:cs typeface="Courier New" panose="02070309020205020404" pitchFamily="49" charset="0"/>
              </a:rPr>
              <a:t>  LV UUID                A883hu-W8rv-vQIj-SK32-FGN7-klVY-K3Fdfi</a:t>
            </a:r>
          </a:p>
          <a:p>
            <a:pPr marL="384048" lvl="2" indent="0">
              <a:buNone/>
            </a:pPr>
            <a:r>
              <a:rPr lang="en-US" sz="2000" dirty="0">
                <a:latin typeface="Courier New" panose="02070309020205020404" pitchFamily="49" charset="0"/>
                <a:cs typeface="Courier New" panose="02070309020205020404" pitchFamily="49" charset="0"/>
              </a:rPr>
              <a:t>  LV Write Access        read/write</a:t>
            </a:r>
          </a:p>
          <a:p>
            <a:pPr marL="384048" lvl="2" indent="0">
              <a:buNone/>
            </a:pPr>
            <a:r>
              <a:rPr lang="en-US" sz="2000" dirty="0">
                <a:latin typeface="Courier New" panose="02070309020205020404" pitchFamily="49" charset="0"/>
                <a:cs typeface="Courier New" panose="02070309020205020404" pitchFamily="49" charset="0"/>
              </a:rPr>
              <a:t>  LV Creation host, time </a:t>
            </a:r>
            <a:r>
              <a:rPr lang="en-US" sz="2000" dirty="0" err="1">
                <a:latin typeface="Courier New" panose="02070309020205020404" pitchFamily="49" charset="0"/>
                <a:cs typeface="Courier New" panose="02070309020205020404" pitchFamily="49" charset="0"/>
              </a:rPr>
              <a:t>localhost.localdomain</a:t>
            </a:r>
            <a:r>
              <a:rPr lang="en-US" sz="2000" dirty="0">
                <a:latin typeface="Courier New" panose="02070309020205020404" pitchFamily="49" charset="0"/>
                <a:cs typeface="Courier New" panose="02070309020205020404" pitchFamily="49" charset="0"/>
              </a:rPr>
              <a:t>, 2025-01-18 20:18:55 -0500</a:t>
            </a:r>
          </a:p>
          <a:p>
            <a:pPr marL="384048" lvl="2" indent="0">
              <a:buNone/>
            </a:pPr>
            <a:r>
              <a:rPr lang="en-US" sz="2000" dirty="0">
                <a:latin typeface="Courier New" panose="02070309020205020404" pitchFamily="49" charset="0"/>
                <a:cs typeface="Courier New" panose="02070309020205020404" pitchFamily="49" charset="0"/>
              </a:rPr>
              <a:t>  LV Status              available</a:t>
            </a:r>
          </a:p>
          <a:p>
            <a:pPr marL="384048" lvl="2" indent="0">
              <a:buNone/>
            </a:pPr>
            <a:r>
              <a:rPr lang="en-US" sz="2000" dirty="0">
                <a:latin typeface="Courier New" panose="02070309020205020404" pitchFamily="49" charset="0"/>
                <a:cs typeface="Courier New" panose="02070309020205020404" pitchFamily="49" charset="0"/>
              </a:rPr>
              <a:t>  # open                 1</a:t>
            </a:r>
          </a:p>
          <a:p>
            <a:pPr marL="384048" lvl="2" indent="0">
              <a:buNone/>
            </a:pPr>
            <a:r>
              <a:rPr lang="en-US" sz="2000" dirty="0">
                <a:latin typeface="Courier New" panose="02070309020205020404" pitchFamily="49" charset="0"/>
                <a:cs typeface="Courier New" panose="02070309020205020404" pitchFamily="49" charset="0"/>
              </a:rPr>
              <a:t>  LV Size                74.99 GiB</a:t>
            </a:r>
          </a:p>
          <a:p>
            <a:pPr marL="384048" lvl="2" indent="0">
              <a:buNone/>
            </a:pPr>
            <a:r>
              <a:rPr lang="en-US" sz="2000" dirty="0">
                <a:latin typeface="Courier New" panose="02070309020205020404" pitchFamily="49" charset="0"/>
                <a:cs typeface="Courier New" panose="02070309020205020404" pitchFamily="49" charset="0"/>
              </a:rPr>
              <a:t>  Current LE             19198</a:t>
            </a:r>
          </a:p>
          <a:p>
            <a:pPr marL="384048" lvl="2" indent="0">
              <a:buNone/>
            </a:pPr>
            <a:r>
              <a:rPr lang="en-US" sz="2000" dirty="0">
                <a:latin typeface="Courier New" panose="02070309020205020404" pitchFamily="49" charset="0"/>
                <a:cs typeface="Courier New" panose="02070309020205020404" pitchFamily="49" charset="0"/>
              </a:rPr>
              <a:t>  Segments               2</a:t>
            </a:r>
          </a:p>
          <a:p>
            <a:pPr marL="384048" lvl="2" indent="0">
              <a:buNone/>
            </a:pPr>
            <a:r>
              <a:rPr lang="en-US" sz="2000" dirty="0">
                <a:latin typeface="Courier New" panose="02070309020205020404" pitchFamily="49" charset="0"/>
                <a:cs typeface="Courier New" panose="02070309020205020404" pitchFamily="49" charset="0"/>
              </a:rPr>
              <a:t>  Allocation             inherit</a:t>
            </a:r>
          </a:p>
          <a:p>
            <a:pPr marL="384048" lvl="2" indent="0">
              <a:buNone/>
            </a:pPr>
            <a:r>
              <a:rPr lang="en-US" sz="2000" dirty="0">
                <a:latin typeface="Courier New" panose="02070309020205020404" pitchFamily="49" charset="0"/>
                <a:cs typeface="Courier New" panose="02070309020205020404" pitchFamily="49" charset="0"/>
              </a:rPr>
              <a:t>  Read ahead sectors     auto</a:t>
            </a:r>
          </a:p>
          <a:p>
            <a:pPr marL="384048" lvl="2" indent="0">
              <a:buNone/>
            </a:pPr>
            <a:r>
              <a:rPr lang="en-US" sz="2000" dirty="0">
                <a:latin typeface="Courier New" panose="02070309020205020404" pitchFamily="49" charset="0"/>
                <a:cs typeface="Courier New" panose="02070309020205020404" pitchFamily="49" charset="0"/>
              </a:rPr>
              <a:t>  - currently set to     256</a:t>
            </a:r>
          </a:p>
          <a:p>
            <a:pPr marL="384048" lvl="2" indent="0">
              <a:buNone/>
            </a:pPr>
            <a:r>
              <a:rPr lang="en-US" sz="2000" dirty="0">
                <a:latin typeface="Courier New" panose="02070309020205020404" pitchFamily="49" charset="0"/>
                <a:cs typeface="Courier New" panose="02070309020205020404" pitchFamily="49" charset="0"/>
              </a:rPr>
              <a:t>  Block device           253:0</a:t>
            </a:r>
          </a:p>
        </p:txBody>
      </p:sp>
      <p:pic>
        <p:nvPicPr>
          <p:cNvPr id="5" name="Picture 4">
            <a:extLst>
              <a:ext uri="{FF2B5EF4-FFF2-40B4-BE49-F238E27FC236}">
                <a16:creationId xmlns:a16="http://schemas.microsoft.com/office/drawing/2014/main" id="{05CA221A-F886-7016-CE22-751BB58FC0BC}"/>
              </a:ext>
            </a:extLst>
          </p:cNvPr>
          <p:cNvPicPr>
            <a:picLocks noChangeAspect="1"/>
          </p:cNvPicPr>
          <p:nvPr/>
        </p:nvPicPr>
        <p:blipFill>
          <a:blip r:embed="rId2"/>
          <a:stretch>
            <a:fillRect/>
          </a:stretch>
        </p:blipFill>
        <p:spPr>
          <a:xfrm>
            <a:off x="9742311" y="3961101"/>
            <a:ext cx="2002556" cy="2016367"/>
          </a:xfrm>
          <a:prstGeom prst="rect">
            <a:avLst/>
          </a:prstGeom>
        </p:spPr>
      </p:pic>
    </p:spTree>
    <p:extLst>
      <p:ext uri="{BB962C8B-B14F-4D97-AF65-F5344CB8AC3E}">
        <p14:creationId xmlns:p14="http://schemas.microsoft.com/office/powerpoint/2010/main" val="886906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17A97-1326-DF10-4C0B-59CD72C6C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BA395-A32E-04F0-5EB0-EEFB87BC81C3}"/>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C1D62D9A-8820-5DFA-CDEB-FF55586A3BA4}"/>
              </a:ext>
            </a:extLst>
          </p:cNvPr>
          <p:cNvSpPr>
            <a:spLocks noGrp="1"/>
          </p:cNvSpPr>
          <p:nvPr>
            <p:ph idx="1"/>
          </p:nvPr>
        </p:nvSpPr>
        <p:spPr>
          <a:xfrm>
            <a:off x="1097280" y="1845734"/>
            <a:ext cx="10058400" cy="4343193"/>
          </a:xfrm>
        </p:spPr>
        <p:txBody>
          <a:bodyPr>
            <a:normAutofit/>
          </a:bodyPr>
          <a:lstStyle/>
          <a:p>
            <a:r>
              <a:rPr lang="en-US" dirty="0"/>
              <a:t>Disk: /dev/</a:t>
            </a:r>
            <a:r>
              <a:rPr lang="en-US" dirty="0" err="1"/>
              <a:t>vda</a:t>
            </a:r>
            <a:endParaRPr lang="en-US" dirty="0"/>
          </a:p>
          <a:p>
            <a:pPr marL="384048" lvl="2" indent="0">
              <a:buNone/>
            </a:pPr>
            <a:r>
              <a:rPr lang="en-US" sz="1800" dirty="0">
                <a:latin typeface="Courier New" panose="02070309020205020404" pitchFamily="49" charset="0"/>
                <a:cs typeface="Courier New" panose="02070309020205020404" pitchFamily="49" charset="0"/>
              </a:rPr>
              <a:t>[root@cmac3990-110 ~]# </a:t>
            </a:r>
            <a:r>
              <a:rPr lang="en-US" sz="1800" dirty="0" err="1">
                <a:latin typeface="Courier New" panose="02070309020205020404" pitchFamily="49" charset="0"/>
                <a:cs typeface="Courier New" panose="02070309020205020404" pitchFamily="49" charset="0"/>
              </a:rPr>
              <a:t>fdisk</a:t>
            </a:r>
            <a:r>
              <a:rPr lang="en-US" sz="1800" dirty="0">
                <a:latin typeface="Courier New" panose="02070309020205020404" pitchFamily="49" charset="0"/>
                <a:cs typeface="Courier New" panose="02070309020205020404" pitchFamily="49" charset="0"/>
              </a:rPr>
              <a:t> –l /dev/</a:t>
            </a:r>
            <a:r>
              <a:rPr lang="en-US" sz="1800" dirty="0" err="1">
                <a:latin typeface="Courier New" panose="02070309020205020404" pitchFamily="49" charset="0"/>
                <a:cs typeface="Courier New" panose="02070309020205020404" pitchFamily="49" charset="0"/>
              </a:rPr>
              <a:t>vda</a:t>
            </a:r>
            <a:endParaRPr lang="en-US" sz="1800" dirty="0">
              <a:latin typeface="Courier New" panose="02070309020205020404" pitchFamily="49" charset="0"/>
              <a:cs typeface="Courier New" panose="02070309020205020404" pitchFamily="49" charset="0"/>
            </a:endParaRPr>
          </a:p>
          <a:p>
            <a:pPr marL="384048" lvl="2" indent="0">
              <a:buNone/>
            </a:pPr>
            <a:r>
              <a:rPr lang="en-US" sz="1800" dirty="0">
                <a:latin typeface="Courier New" panose="02070309020205020404" pitchFamily="49" charset="0"/>
                <a:cs typeface="Courier New" panose="02070309020205020404" pitchFamily="49" charset="0"/>
              </a:rPr>
              <a:t>Disk /dev/</a:t>
            </a:r>
            <a:r>
              <a:rPr lang="en-US" sz="1800" dirty="0" err="1">
                <a:latin typeface="Courier New" panose="02070309020205020404" pitchFamily="49" charset="0"/>
                <a:cs typeface="Courier New" panose="02070309020205020404" pitchFamily="49" charset="0"/>
              </a:rPr>
              <a:t>vda</a:t>
            </a:r>
            <a:r>
              <a:rPr lang="en-US" sz="1800" dirty="0">
                <a:latin typeface="Courier New" panose="02070309020205020404" pitchFamily="49" charset="0"/>
                <a:cs typeface="Courier New" panose="02070309020205020404" pitchFamily="49" charset="0"/>
              </a:rPr>
              <a:t>: 100 GiB, 107374182400 bytes, 209715200 sectors</a:t>
            </a:r>
          </a:p>
          <a:p>
            <a:pPr marL="384048" lvl="2" indent="0">
              <a:buNone/>
            </a:pPr>
            <a:r>
              <a:rPr lang="en-US" sz="1800" dirty="0">
                <a:latin typeface="Courier New" panose="02070309020205020404" pitchFamily="49" charset="0"/>
                <a:cs typeface="Courier New" panose="02070309020205020404" pitchFamily="49" charset="0"/>
              </a:rPr>
              <a:t>Units: sectors of 1 * 512 = 512 bytes</a:t>
            </a:r>
          </a:p>
          <a:p>
            <a:pPr marL="384048" lvl="2" indent="0">
              <a:buNone/>
            </a:pPr>
            <a:r>
              <a:rPr lang="en-US" sz="1800" dirty="0">
                <a:latin typeface="Courier New" panose="02070309020205020404" pitchFamily="49" charset="0"/>
                <a:cs typeface="Courier New" panose="02070309020205020404" pitchFamily="49" charset="0"/>
              </a:rPr>
              <a:t>Sector size (logical/physical): 512 bytes / 512 bytes</a:t>
            </a:r>
          </a:p>
          <a:p>
            <a:pPr marL="384048" lvl="2" indent="0">
              <a:buNone/>
            </a:pPr>
            <a:r>
              <a:rPr lang="en-US" sz="1800" dirty="0">
                <a:latin typeface="Courier New" panose="02070309020205020404" pitchFamily="49" charset="0"/>
                <a:cs typeface="Courier New" panose="02070309020205020404" pitchFamily="49" charset="0"/>
              </a:rPr>
              <a:t>I/O size (minimum/optimal): 512 bytes / 512 bytes</a:t>
            </a:r>
          </a:p>
          <a:p>
            <a:pPr marL="384048" lvl="2" indent="0">
              <a:buNone/>
            </a:pPr>
            <a:r>
              <a:rPr lang="en-US" sz="1800" dirty="0" err="1">
                <a:latin typeface="Courier New" panose="02070309020205020404" pitchFamily="49" charset="0"/>
                <a:cs typeface="Courier New" panose="02070309020205020404" pitchFamily="49" charset="0"/>
              </a:rPr>
              <a:t>Disklabel</a:t>
            </a:r>
            <a:r>
              <a:rPr lang="en-US" sz="1800" dirty="0">
                <a:latin typeface="Courier New" panose="02070309020205020404" pitchFamily="49" charset="0"/>
                <a:cs typeface="Courier New" panose="02070309020205020404" pitchFamily="49" charset="0"/>
              </a:rPr>
              <a:t> type: dos</a:t>
            </a:r>
          </a:p>
          <a:p>
            <a:pPr marL="384048" lvl="2" indent="0">
              <a:buNone/>
            </a:pPr>
            <a:r>
              <a:rPr lang="en-US" sz="1800" dirty="0">
                <a:latin typeface="Courier New" panose="02070309020205020404" pitchFamily="49" charset="0"/>
                <a:cs typeface="Courier New" panose="02070309020205020404" pitchFamily="49" charset="0"/>
              </a:rPr>
              <a:t>Disk identifier: 0x5a1a59a0</a:t>
            </a:r>
          </a:p>
          <a:p>
            <a:pPr marL="384048" lvl="2" indent="0">
              <a:buNone/>
            </a:pPr>
            <a:endParaRPr lang="en-US" sz="1800" dirty="0">
              <a:latin typeface="Courier New" panose="02070309020205020404" pitchFamily="49" charset="0"/>
              <a:cs typeface="Courier New" panose="02070309020205020404" pitchFamily="49" charset="0"/>
            </a:endParaRPr>
          </a:p>
          <a:p>
            <a:pPr marL="384048" lvl="2" indent="0">
              <a:buNone/>
            </a:pPr>
            <a:r>
              <a:rPr lang="en-US" sz="1800" dirty="0">
                <a:latin typeface="Courier New" panose="02070309020205020404" pitchFamily="49" charset="0"/>
                <a:cs typeface="Courier New" panose="02070309020205020404" pitchFamily="49" charset="0"/>
              </a:rPr>
              <a:t>Device     Boot     Start       End   Sectors Size Id Type</a:t>
            </a:r>
          </a:p>
          <a:p>
            <a:pPr marL="384048" lvl="2" indent="0">
              <a:buNone/>
            </a:pPr>
            <a:r>
              <a:rPr lang="en-US" sz="1800" dirty="0">
                <a:latin typeface="Courier New" panose="02070309020205020404" pitchFamily="49" charset="0"/>
                <a:cs typeface="Courier New" panose="02070309020205020404" pitchFamily="49" charset="0"/>
              </a:rPr>
              <a:t>/dev/vda1  *         2048   2099199   2097152   1G 83 Linux</a:t>
            </a:r>
          </a:p>
          <a:p>
            <a:pPr marL="384048" lvl="2" indent="0">
              <a:buNone/>
            </a:pPr>
            <a:r>
              <a:rPr lang="en-US" sz="1800" dirty="0">
                <a:latin typeface="Courier New" panose="02070309020205020404" pitchFamily="49" charset="0"/>
                <a:cs typeface="Courier New" panose="02070309020205020404" pitchFamily="49" charset="0"/>
              </a:rPr>
              <a:t>/dev/vda2         2099200 157304831 155205632  74G 8e Linux LVM</a:t>
            </a:r>
          </a:p>
          <a:p>
            <a:pPr marL="384048" lvl="2" indent="0">
              <a:buNone/>
            </a:pPr>
            <a:r>
              <a:rPr lang="en-US" sz="1800" dirty="0">
                <a:latin typeface="Courier New" panose="02070309020205020404" pitchFamily="49" charset="0"/>
                <a:cs typeface="Courier New" panose="02070309020205020404" pitchFamily="49" charset="0"/>
              </a:rPr>
              <a:t>/dev/vda3       157304832 209715199  52410368  25G 8e Linux LVM</a:t>
            </a:r>
          </a:p>
        </p:txBody>
      </p:sp>
      <p:sp>
        <p:nvSpPr>
          <p:cNvPr id="4" name="Rectangle 3">
            <a:extLst>
              <a:ext uri="{FF2B5EF4-FFF2-40B4-BE49-F238E27FC236}">
                <a16:creationId xmlns:a16="http://schemas.microsoft.com/office/drawing/2014/main" id="{D71B6F22-ADD0-8E91-119A-A4248F8C3607}"/>
              </a:ext>
            </a:extLst>
          </p:cNvPr>
          <p:cNvSpPr/>
          <p:nvPr/>
        </p:nvSpPr>
        <p:spPr>
          <a:xfrm rot="506412">
            <a:off x="9107486" y="2703454"/>
            <a:ext cx="2637260" cy="1938992"/>
          </a:xfrm>
          <a:prstGeom prst="rect">
            <a:avLst/>
          </a:prstGeom>
          <a:noFill/>
        </p:spPr>
        <p:txBody>
          <a:bodyPr wrap="non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t>
            </a: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a:t>
            </a:r>
            <a:b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0</a:t>
            </a: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GB</a:t>
            </a:r>
            <a:b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partitions</a:t>
            </a:r>
          </a:p>
        </p:txBody>
      </p:sp>
    </p:spTree>
    <p:extLst>
      <p:ext uri="{BB962C8B-B14F-4D97-AF65-F5344CB8AC3E}">
        <p14:creationId xmlns:p14="http://schemas.microsoft.com/office/powerpoint/2010/main" val="42465836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343193"/>
          </a:xfrm>
        </p:spPr>
        <p:txBody>
          <a:bodyPr>
            <a:normAutofit/>
          </a:bodyPr>
          <a:lstStyle/>
          <a:p>
            <a:r>
              <a:rPr lang="en-US" dirty="0"/>
              <a:t>Disk: /dev/</a:t>
            </a:r>
            <a:r>
              <a:rPr lang="en-US" dirty="0" err="1"/>
              <a:t>vdb</a:t>
            </a:r>
            <a:endParaRPr lang="en-US" dirty="0"/>
          </a:p>
          <a:p>
            <a:pPr marL="384048" lvl="2" indent="0">
              <a:buNone/>
            </a:pPr>
            <a:r>
              <a:rPr lang="en-US" sz="1800" dirty="0">
                <a:latin typeface="Courier New" panose="02070309020205020404" pitchFamily="49" charset="0"/>
                <a:cs typeface="Courier New" panose="02070309020205020404" pitchFamily="49" charset="0"/>
              </a:rPr>
              <a:t>[root@cmac3990-110 ~]# </a:t>
            </a:r>
            <a:r>
              <a:rPr lang="en-US" sz="1800" dirty="0" err="1">
                <a:latin typeface="Courier New" panose="02070309020205020404" pitchFamily="49" charset="0"/>
                <a:cs typeface="Courier New" panose="02070309020205020404" pitchFamily="49" charset="0"/>
              </a:rPr>
              <a:t>fdisk</a:t>
            </a:r>
            <a:r>
              <a:rPr lang="en-US" sz="1800" dirty="0">
                <a:latin typeface="Courier New" panose="02070309020205020404" pitchFamily="49" charset="0"/>
                <a:cs typeface="Courier New" panose="02070309020205020404" pitchFamily="49" charset="0"/>
              </a:rPr>
              <a:t> –l /dev/</a:t>
            </a:r>
            <a:r>
              <a:rPr lang="en-US" sz="1800" dirty="0" err="1">
                <a:latin typeface="Courier New" panose="02070309020205020404" pitchFamily="49" charset="0"/>
                <a:cs typeface="Courier New" panose="02070309020205020404" pitchFamily="49" charset="0"/>
              </a:rPr>
              <a:t>vdb</a:t>
            </a:r>
            <a:endParaRPr lang="en-US" sz="1800" dirty="0">
              <a:latin typeface="Courier New" panose="02070309020205020404" pitchFamily="49" charset="0"/>
              <a:cs typeface="Courier New" panose="02070309020205020404" pitchFamily="49" charset="0"/>
            </a:endParaRPr>
          </a:p>
          <a:p>
            <a:pPr marL="384048" lvl="2" indent="0">
              <a:buNone/>
            </a:pPr>
            <a:r>
              <a:rPr lang="en-US" sz="1800" dirty="0">
                <a:latin typeface="Courier New" panose="02070309020205020404" pitchFamily="49" charset="0"/>
                <a:cs typeface="Courier New" panose="02070309020205020404" pitchFamily="49" charset="0"/>
              </a:rPr>
              <a:t>Disk /dev/</a:t>
            </a:r>
            <a:r>
              <a:rPr lang="en-US" sz="1800" dirty="0" err="1">
                <a:latin typeface="Courier New" panose="02070309020205020404" pitchFamily="49" charset="0"/>
                <a:cs typeface="Courier New" panose="02070309020205020404" pitchFamily="49" charset="0"/>
              </a:rPr>
              <a:t>vdb</a:t>
            </a:r>
            <a:r>
              <a:rPr lang="en-US" sz="1800" dirty="0">
                <a:latin typeface="Courier New" panose="02070309020205020404" pitchFamily="49" charset="0"/>
                <a:cs typeface="Courier New" panose="02070309020205020404" pitchFamily="49" charset="0"/>
              </a:rPr>
              <a:t>: 10 GiB, 10737418240 bytes, 20971520 sectors</a:t>
            </a:r>
          </a:p>
          <a:p>
            <a:pPr marL="384048" lvl="2" indent="0">
              <a:buNone/>
            </a:pPr>
            <a:r>
              <a:rPr lang="en-US" sz="1800" dirty="0">
                <a:latin typeface="Courier New" panose="02070309020205020404" pitchFamily="49" charset="0"/>
                <a:cs typeface="Courier New" panose="02070309020205020404" pitchFamily="49" charset="0"/>
              </a:rPr>
              <a:t>Units: sectors of 1 * 512 = 512 bytes</a:t>
            </a:r>
          </a:p>
          <a:p>
            <a:pPr marL="384048" lvl="2" indent="0">
              <a:buNone/>
            </a:pPr>
            <a:r>
              <a:rPr lang="en-US" sz="1800" dirty="0">
                <a:latin typeface="Courier New" panose="02070309020205020404" pitchFamily="49" charset="0"/>
                <a:cs typeface="Courier New" panose="02070309020205020404" pitchFamily="49" charset="0"/>
              </a:rPr>
              <a:t>Sector size (logical/physical): 512 bytes / 512 bytes</a:t>
            </a:r>
          </a:p>
          <a:p>
            <a:pPr marL="384048" lvl="2" indent="0">
              <a:buNone/>
            </a:pPr>
            <a:r>
              <a:rPr lang="en-US" sz="1800" dirty="0">
                <a:latin typeface="Courier New" panose="02070309020205020404" pitchFamily="49" charset="0"/>
                <a:cs typeface="Courier New" panose="02070309020205020404" pitchFamily="49" charset="0"/>
              </a:rPr>
              <a:t>I/O size (minimum/optimal): 512 bytes / 512 bytes</a:t>
            </a:r>
          </a:p>
        </p:txBody>
      </p:sp>
      <p:sp>
        <p:nvSpPr>
          <p:cNvPr id="4" name="Rectangle 3">
            <a:extLst>
              <a:ext uri="{FF2B5EF4-FFF2-40B4-BE49-F238E27FC236}">
                <a16:creationId xmlns:a16="http://schemas.microsoft.com/office/drawing/2014/main" id="{47A0BAB7-A32A-5F45-A5CF-1CF230267F05}"/>
              </a:ext>
            </a:extLst>
          </p:cNvPr>
          <p:cNvSpPr/>
          <p:nvPr/>
        </p:nvSpPr>
        <p:spPr>
          <a:xfrm rot="506412">
            <a:off x="9107486" y="2703454"/>
            <a:ext cx="2637260" cy="1938992"/>
          </a:xfrm>
          <a:prstGeom prst="rect">
            <a:avLst/>
          </a:prstGeom>
          <a:noFill/>
        </p:spPr>
        <p:txBody>
          <a:bodyPr wrap="non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t>
            </a: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DB</a:t>
            </a:r>
            <a:b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a:t>
            </a: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GB</a:t>
            </a:r>
            <a:b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0 partitions</a:t>
            </a:r>
          </a:p>
        </p:txBody>
      </p:sp>
    </p:spTree>
    <p:extLst>
      <p:ext uri="{BB962C8B-B14F-4D97-AF65-F5344CB8AC3E}">
        <p14:creationId xmlns:p14="http://schemas.microsoft.com/office/powerpoint/2010/main" val="1231824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343193"/>
          </a:xfrm>
        </p:spPr>
        <p:txBody>
          <a:bodyPr>
            <a:normAutofit/>
          </a:bodyPr>
          <a:lstStyle/>
          <a:p>
            <a:r>
              <a:rPr lang="en-US" dirty="0"/>
              <a:t>Disk:</a:t>
            </a:r>
            <a:br>
              <a:rPr lang="en-US" dirty="0"/>
            </a:br>
            <a:r>
              <a:rPr lang="en-US" dirty="0"/>
              <a:t>/dev/</a:t>
            </a:r>
            <a:r>
              <a:rPr lang="en-US" dirty="0" err="1"/>
              <a:t>vda</a:t>
            </a:r>
            <a:endParaRPr lang="en-US" dirty="0"/>
          </a:p>
          <a:p>
            <a:endParaRPr lang="en-US" dirty="0"/>
          </a:p>
        </p:txBody>
      </p:sp>
      <p:pic>
        <p:nvPicPr>
          <p:cNvPr id="9" name="Picture 8">
            <a:extLst>
              <a:ext uri="{FF2B5EF4-FFF2-40B4-BE49-F238E27FC236}">
                <a16:creationId xmlns:a16="http://schemas.microsoft.com/office/drawing/2014/main" id="{1F555F76-A770-3134-58E8-024343076BB9}"/>
              </a:ext>
            </a:extLst>
          </p:cNvPr>
          <p:cNvPicPr>
            <a:picLocks noChangeAspect="1"/>
          </p:cNvPicPr>
          <p:nvPr/>
        </p:nvPicPr>
        <p:blipFill>
          <a:blip r:embed="rId2"/>
          <a:stretch>
            <a:fillRect/>
          </a:stretch>
        </p:blipFill>
        <p:spPr>
          <a:xfrm>
            <a:off x="2486742" y="1941679"/>
            <a:ext cx="9171858" cy="4247248"/>
          </a:xfrm>
          <a:prstGeom prst="rect">
            <a:avLst/>
          </a:prstGeom>
        </p:spPr>
      </p:pic>
      <p:sp>
        <p:nvSpPr>
          <p:cNvPr id="7" name="Rectangle 6">
            <a:extLst>
              <a:ext uri="{FF2B5EF4-FFF2-40B4-BE49-F238E27FC236}">
                <a16:creationId xmlns:a16="http://schemas.microsoft.com/office/drawing/2014/main" id="{97597B12-D861-6323-43D2-998146B92E10}"/>
              </a:ext>
            </a:extLst>
          </p:cNvPr>
          <p:cNvSpPr/>
          <p:nvPr/>
        </p:nvSpPr>
        <p:spPr>
          <a:xfrm rot="21368199">
            <a:off x="169952" y="4320112"/>
            <a:ext cx="3457638" cy="1754326"/>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Current state Assignment 10 added /dev/vda3</a:t>
            </a:r>
          </a:p>
        </p:txBody>
      </p:sp>
    </p:spTree>
    <p:extLst>
      <p:ext uri="{BB962C8B-B14F-4D97-AF65-F5344CB8AC3E}">
        <p14:creationId xmlns:p14="http://schemas.microsoft.com/office/powerpoint/2010/main" val="9245590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BF5C-E05A-FA4F-975C-FD4A31A5AAD7}"/>
              </a:ext>
            </a:extLst>
          </p:cNvPr>
          <p:cNvSpPr>
            <a:spLocks noGrp="1"/>
          </p:cNvSpPr>
          <p:nvPr>
            <p:ph type="title"/>
          </p:nvPr>
        </p:nvSpPr>
        <p:spPr/>
        <p:txBody>
          <a:bodyPr/>
          <a:lstStyle/>
          <a:p>
            <a:r>
              <a:rPr lang="en-US" dirty="0"/>
              <a:t>Physical Disk and Volume</a:t>
            </a:r>
          </a:p>
        </p:txBody>
      </p:sp>
      <p:sp>
        <p:nvSpPr>
          <p:cNvPr id="3" name="Content Placeholder 2">
            <a:extLst>
              <a:ext uri="{FF2B5EF4-FFF2-40B4-BE49-F238E27FC236}">
                <a16:creationId xmlns:a16="http://schemas.microsoft.com/office/drawing/2014/main" id="{DCB482D9-86EA-C74E-A367-E6323E6D3D27}"/>
              </a:ext>
            </a:extLst>
          </p:cNvPr>
          <p:cNvSpPr>
            <a:spLocks noGrp="1"/>
          </p:cNvSpPr>
          <p:nvPr>
            <p:ph idx="1"/>
          </p:nvPr>
        </p:nvSpPr>
        <p:spPr>
          <a:xfrm>
            <a:off x="1097280" y="1845733"/>
            <a:ext cx="10058400" cy="4487333"/>
          </a:xfrm>
        </p:spPr>
        <p:txBody>
          <a:bodyPr>
            <a:normAutofit/>
          </a:bodyPr>
          <a:lstStyle/>
          <a:p>
            <a:r>
              <a:rPr lang="en-US" dirty="0"/>
              <a:t>Create a new disk partition on device /dev/</a:t>
            </a:r>
            <a:r>
              <a:rPr lang="en-US" dirty="0" err="1"/>
              <a:t>vdb</a:t>
            </a:r>
            <a:endParaRPr lang="en-US" dirty="0"/>
          </a:p>
          <a:p>
            <a:pPr lvl="1"/>
            <a:r>
              <a:rPr lang="en-US" dirty="0" err="1">
                <a:latin typeface="Courier New" panose="02070309020205020404" pitchFamily="49" charset="0"/>
                <a:cs typeface="Courier New" panose="02070309020205020404" pitchFamily="49" charset="0"/>
              </a:rPr>
              <a:t>fdisk</a:t>
            </a:r>
            <a:r>
              <a:rPr lang="en-US" dirty="0">
                <a:latin typeface="Courier New" panose="02070309020205020404" pitchFamily="49" charset="0"/>
                <a:cs typeface="Courier New" panose="02070309020205020404" pitchFamily="49" charset="0"/>
              </a:rPr>
              <a:t> /dev/</a:t>
            </a:r>
            <a:r>
              <a:rPr lang="en-US" dirty="0" err="1">
                <a:latin typeface="Courier New" panose="02070309020205020404" pitchFamily="49" charset="0"/>
                <a:cs typeface="Courier New" panose="02070309020205020404" pitchFamily="49" charset="0"/>
              </a:rPr>
              <a:t>vdb</a:t>
            </a:r>
            <a:endParaRPr lang="en-US" dirty="0">
              <a:latin typeface="Courier New" panose="02070309020205020404" pitchFamily="49" charset="0"/>
              <a:cs typeface="Courier New" panose="02070309020205020404" pitchFamily="49" charset="0"/>
            </a:endParaRPr>
          </a:p>
          <a:p>
            <a:pPr lvl="2"/>
            <a:r>
              <a:rPr lang="en-US" dirty="0"/>
              <a:t>New primary partition #1, 1GB disk size</a:t>
            </a:r>
          </a:p>
          <a:p>
            <a:pPr marL="749808" lvl="4" indent="0">
              <a:buNone/>
            </a:pPr>
            <a:r>
              <a:rPr lang="en-US" dirty="0">
                <a:latin typeface="Courier New" panose="02070309020205020404" pitchFamily="49" charset="0"/>
                <a:cs typeface="Courier New" panose="02070309020205020404" pitchFamily="49" charset="0"/>
              </a:rPr>
              <a:t>n, p, 1, 2048, +1G</a:t>
            </a:r>
          </a:p>
          <a:p>
            <a:pPr lvl="2"/>
            <a:r>
              <a:rPr lang="en-US" dirty="0"/>
              <a:t>Change the partition type to Linux LVM</a:t>
            </a:r>
          </a:p>
          <a:p>
            <a:pPr marL="749808" lvl="4" indent="0">
              <a:buNone/>
            </a:pPr>
            <a:r>
              <a:rPr lang="en-US" dirty="0">
                <a:latin typeface="Courier New" panose="02070309020205020404" pitchFamily="49" charset="0"/>
                <a:cs typeface="Courier New" panose="02070309020205020404" pitchFamily="49" charset="0"/>
              </a:rPr>
              <a:t>t, 8e</a:t>
            </a:r>
          </a:p>
          <a:p>
            <a:pPr lvl="2"/>
            <a:r>
              <a:rPr lang="en-US" dirty="0"/>
              <a:t>View the new disk configuration</a:t>
            </a:r>
          </a:p>
          <a:p>
            <a:pPr lvl="3"/>
            <a:r>
              <a:rPr lang="en-US" dirty="0">
                <a:latin typeface="Courier New" panose="02070309020205020404" pitchFamily="49" charset="0"/>
                <a:cs typeface="Courier New" panose="02070309020205020404" pitchFamily="49" charset="0"/>
              </a:rPr>
              <a:t>p</a:t>
            </a:r>
          </a:p>
          <a:p>
            <a:pPr lvl="2"/>
            <a:r>
              <a:rPr lang="en-US" dirty="0"/>
              <a:t>Write the changes to disk</a:t>
            </a:r>
          </a:p>
          <a:p>
            <a:pPr marL="749808" lvl="4" indent="0">
              <a:buNone/>
            </a:pPr>
            <a:r>
              <a:rPr lang="en-US" dirty="0">
                <a:latin typeface="Courier New" panose="02070309020205020404" pitchFamily="49" charset="0"/>
                <a:cs typeface="Courier New" panose="02070309020205020404" pitchFamily="49" charset="0"/>
              </a:rPr>
              <a:t>w</a:t>
            </a:r>
          </a:p>
          <a:p>
            <a:r>
              <a:rPr lang="en-US" dirty="0"/>
              <a:t>Scan for new partitions</a:t>
            </a:r>
          </a:p>
          <a:p>
            <a:pPr lvl="1"/>
            <a:r>
              <a:rPr lang="en-US" dirty="0" err="1">
                <a:latin typeface="Courier New" panose="02070309020205020404" pitchFamily="49" charset="0"/>
                <a:cs typeface="Courier New" panose="02070309020205020404" pitchFamily="49" charset="0"/>
              </a:rPr>
              <a:t>partprobe</a:t>
            </a:r>
            <a:endParaRPr lang="en-US" dirty="0">
              <a:latin typeface="Courier New" panose="02070309020205020404" pitchFamily="49" charset="0"/>
              <a:cs typeface="Courier New" panose="02070309020205020404" pitchFamily="49" charset="0"/>
            </a:endParaRPr>
          </a:p>
          <a:p>
            <a:r>
              <a:rPr lang="en-US" dirty="0"/>
              <a:t>Create a physical volume</a:t>
            </a:r>
          </a:p>
          <a:p>
            <a:pPr lvl="1"/>
            <a:r>
              <a:rPr lang="en-US" dirty="0" err="1">
                <a:latin typeface="Courier New" panose="02070309020205020404" pitchFamily="49" charset="0"/>
                <a:cs typeface="Courier New" panose="02070309020205020404" pitchFamily="49" charset="0"/>
              </a:rPr>
              <a:t>pvcreate</a:t>
            </a:r>
            <a:r>
              <a:rPr lang="en-US" dirty="0">
                <a:latin typeface="Courier New" panose="02070309020205020404" pitchFamily="49" charset="0"/>
                <a:cs typeface="Courier New" panose="02070309020205020404" pitchFamily="49" charset="0"/>
              </a:rPr>
              <a:t> /dev/vdb1</a:t>
            </a:r>
          </a:p>
        </p:txBody>
      </p:sp>
      <p:sp>
        <p:nvSpPr>
          <p:cNvPr id="5" name="Rectangle 4">
            <a:extLst>
              <a:ext uri="{FF2B5EF4-FFF2-40B4-BE49-F238E27FC236}">
                <a16:creationId xmlns:a16="http://schemas.microsoft.com/office/drawing/2014/main" id="{014765D0-D623-7342-BA5E-0B2800C74928}"/>
              </a:ext>
            </a:extLst>
          </p:cNvPr>
          <p:cNvSpPr/>
          <p:nvPr/>
        </p:nvSpPr>
        <p:spPr>
          <a:xfrm rot="165731">
            <a:off x="7789675" y="2353495"/>
            <a:ext cx="4282805" cy="1569660"/>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New vdb1 partition!</a:t>
            </a:r>
          </a:p>
        </p:txBody>
      </p:sp>
      <p:pic>
        <p:nvPicPr>
          <p:cNvPr id="6" name="Picture 5" descr="http://cdn.curvve.com/wp-content/uploads/Termina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78" y="4539290"/>
            <a:ext cx="1860912" cy="186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068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2E23-3FDE-BF4F-972B-B09EF1BCC6FD}"/>
              </a:ext>
            </a:extLst>
          </p:cNvPr>
          <p:cNvSpPr>
            <a:spLocks noGrp="1"/>
          </p:cNvSpPr>
          <p:nvPr>
            <p:ph type="title"/>
          </p:nvPr>
        </p:nvSpPr>
        <p:spPr/>
        <p:txBody>
          <a:bodyPr/>
          <a:lstStyle/>
          <a:p>
            <a:r>
              <a:rPr lang="en-US" dirty="0"/>
              <a:t>LVM &amp; File System Config</a:t>
            </a:r>
          </a:p>
        </p:txBody>
      </p:sp>
      <p:sp>
        <p:nvSpPr>
          <p:cNvPr id="3" name="Content Placeholder 2">
            <a:extLst>
              <a:ext uri="{FF2B5EF4-FFF2-40B4-BE49-F238E27FC236}">
                <a16:creationId xmlns:a16="http://schemas.microsoft.com/office/drawing/2014/main" id="{71F4D068-77BE-294C-B59B-AF65ADEC424D}"/>
              </a:ext>
            </a:extLst>
          </p:cNvPr>
          <p:cNvSpPr>
            <a:spLocks noGrp="1"/>
          </p:cNvSpPr>
          <p:nvPr>
            <p:ph idx="1"/>
          </p:nvPr>
        </p:nvSpPr>
        <p:spPr>
          <a:xfrm>
            <a:off x="1097280" y="1845734"/>
            <a:ext cx="10058400" cy="4385733"/>
          </a:xfrm>
        </p:spPr>
        <p:txBody>
          <a:bodyPr>
            <a:normAutofit/>
          </a:bodyPr>
          <a:lstStyle/>
          <a:p>
            <a:r>
              <a:rPr lang="en-US" dirty="0"/>
              <a:t>Extend the existing cs volume group</a:t>
            </a:r>
          </a:p>
          <a:p>
            <a:pPr marL="384048" lvl="2" indent="0">
              <a:buNone/>
            </a:pPr>
            <a:r>
              <a:rPr lang="en-US" dirty="0" err="1">
                <a:latin typeface="Courier New" panose="02070309020205020404" pitchFamily="49" charset="0"/>
                <a:cs typeface="Courier New" panose="02070309020205020404" pitchFamily="49" charset="0"/>
              </a:rPr>
              <a:t>vgextend</a:t>
            </a:r>
            <a:r>
              <a:rPr lang="en-US" dirty="0">
                <a:latin typeface="Courier New" panose="02070309020205020404" pitchFamily="49" charset="0"/>
                <a:cs typeface="Courier New" panose="02070309020205020404" pitchFamily="49" charset="0"/>
              </a:rPr>
              <a:t> cs /dev/vdb1</a:t>
            </a:r>
          </a:p>
          <a:p>
            <a:pPr marL="384048" lvl="2" indent="0">
              <a:buNone/>
            </a:pPr>
            <a:r>
              <a:rPr lang="en-US" dirty="0" err="1">
                <a:latin typeface="Courier New" panose="02070309020205020404" pitchFamily="49" charset="0"/>
                <a:cs typeface="Courier New" panose="02070309020205020404" pitchFamily="49" charset="0"/>
              </a:rPr>
              <a:t>vgscan</a:t>
            </a:r>
            <a:endParaRPr lang="en-US" dirty="0">
              <a:latin typeface="Courier New" panose="02070309020205020404" pitchFamily="49" charset="0"/>
              <a:cs typeface="Courier New" panose="02070309020205020404" pitchFamily="49" charset="0"/>
            </a:endParaRPr>
          </a:p>
          <a:p>
            <a:r>
              <a:rPr lang="en-US" dirty="0"/>
              <a:t>Create a new </a:t>
            </a:r>
            <a:r>
              <a:rPr lang="en-US" dirty="0" err="1"/>
              <a:t>lv_data</a:t>
            </a:r>
            <a:r>
              <a:rPr lang="en-US" dirty="0"/>
              <a:t> logical volume</a:t>
            </a:r>
          </a:p>
          <a:p>
            <a:pPr lvl="1"/>
            <a:r>
              <a:rPr lang="en-US" dirty="0"/>
              <a:t>We could optionally expand an existing LV or create a new LV here…</a:t>
            </a:r>
          </a:p>
          <a:p>
            <a:pPr marL="384048" lvl="2" indent="0">
              <a:buNone/>
            </a:pPr>
            <a:r>
              <a:rPr lang="en-US" dirty="0" err="1">
                <a:latin typeface="Courier New" panose="02070309020205020404" pitchFamily="49" charset="0"/>
                <a:cs typeface="Courier New" panose="02070309020205020404" pitchFamily="49" charset="0"/>
              </a:rPr>
              <a:t>lvcreate</a:t>
            </a:r>
            <a:r>
              <a:rPr lang="en-US" dirty="0">
                <a:latin typeface="Courier New" panose="02070309020205020404" pitchFamily="49" charset="0"/>
                <a:cs typeface="Courier New" panose="02070309020205020404" pitchFamily="49" charset="0"/>
              </a:rPr>
              <a:t> -n </a:t>
            </a:r>
            <a:r>
              <a:rPr lang="en-US" dirty="0" err="1">
                <a:latin typeface="Courier New" panose="02070309020205020404" pitchFamily="49" charset="0"/>
                <a:cs typeface="Courier New" panose="02070309020205020404" pitchFamily="49" charset="0"/>
              </a:rPr>
              <a:t>lv_data</a:t>
            </a:r>
            <a:r>
              <a:rPr lang="en-US" dirty="0">
                <a:latin typeface="Courier New" panose="02070309020205020404" pitchFamily="49" charset="0"/>
                <a:cs typeface="Courier New" panose="02070309020205020404" pitchFamily="49" charset="0"/>
              </a:rPr>
              <a:t> -l 100%FREE cs</a:t>
            </a:r>
          </a:p>
          <a:p>
            <a:r>
              <a:rPr lang="en-US" dirty="0"/>
              <a:t>Create a new XFS file system…</a:t>
            </a:r>
          </a:p>
          <a:p>
            <a:pPr marL="384048" lvl="2" indent="0">
              <a:buNone/>
            </a:pPr>
            <a:r>
              <a:rPr lang="en-US" dirty="0" err="1">
                <a:latin typeface="Courier New" panose="02070309020205020404" pitchFamily="49" charset="0"/>
                <a:cs typeface="Courier New" panose="02070309020205020404" pitchFamily="49" charset="0"/>
              </a:rPr>
              <a:t>mkfs.xfs</a:t>
            </a:r>
            <a:r>
              <a:rPr lang="en-US" dirty="0">
                <a:latin typeface="Courier New" panose="02070309020205020404" pitchFamily="49" charset="0"/>
                <a:cs typeface="Courier New" panose="02070309020205020404" pitchFamily="49" charset="0"/>
              </a:rPr>
              <a:t> /dev/cs/</a:t>
            </a:r>
            <a:r>
              <a:rPr lang="en-US" dirty="0" err="1">
                <a:latin typeface="Courier New" panose="02070309020205020404" pitchFamily="49" charset="0"/>
                <a:cs typeface="Courier New" panose="02070309020205020404" pitchFamily="49" charset="0"/>
              </a:rPr>
              <a:t>lv_data</a:t>
            </a:r>
            <a:endParaRPr lang="en-US" dirty="0">
              <a:latin typeface="Courier New" panose="02070309020205020404" pitchFamily="49" charset="0"/>
              <a:cs typeface="Courier New" panose="02070309020205020404" pitchFamily="49" charset="0"/>
            </a:endParaRPr>
          </a:p>
          <a:p>
            <a:r>
              <a:rPr lang="en-US" dirty="0"/>
              <a:t>Make a new directory and mount the new filesystem…</a:t>
            </a:r>
          </a:p>
          <a:p>
            <a:pPr marL="384048" lvl="2" indent="0">
              <a:buNone/>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-p /data</a:t>
            </a:r>
          </a:p>
          <a:p>
            <a:pPr marL="384048" lvl="2" indent="0">
              <a:buNone/>
            </a:pPr>
            <a:r>
              <a:rPr lang="en-US" dirty="0">
                <a:latin typeface="Courier New" panose="02070309020205020404" pitchFamily="49" charset="0"/>
                <a:cs typeface="Courier New" panose="02070309020205020404" pitchFamily="49" charset="0"/>
              </a:rPr>
              <a:t>echo "/dev/mapper/cs-</a:t>
            </a:r>
            <a:r>
              <a:rPr lang="en-US" dirty="0" err="1">
                <a:latin typeface="Courier New" panose="02070309020205020404" pitchFamily="49" charset="0"/>
                <a:cs typeface="Courier New" panose="02070309020205020404" pitchFamily="49" charset="0"/>
              </a:rPr>
              <a:t>lv_data</a:t>
            </a:r>
            <a:r>
              <a:rPr lang="en-US" dirty="0">
                <a:latin typeface="Courier New" panose="02070309020205020404" pitchFamily="49" charset="0"/>
                <a:cs typeface="Courier New" panose="02070309020205020404" pitchFamily="49" charset="0"/>
              </a:rPr>
              <a:t> /data </a:t>
            </a:r>
            <a:r>
              <a:rPr lang="en-US" dirty="0" err="1">
                <a:latin typeface="Courier New" panose="02070309020205020404" pitchFamily="49" charset="0"/>
                <a:cs typeface="Courier New" panose="02070309020205020404" pitchFamily="49" charset="0"/>
              </a:rPr>
              <a:t>xfs</a:t>
            </a:r>
            <a:r>
              <a:rPr lang="en-US" dirty="0">
                <a:latin typeface="Courier New" panose="02070309020205020404" pitchFamily="49" charset="0"/>
                <a:cs typeface="Courier New" panose="02070309020205020404" pitchFamily="49" charset="0"/>
              </a:rPr>
              <a:t> defaults 0 0" &gt;&gt; /</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fstab</a:t>
            </a:r>
            <a:endParaRPr lang="en-US" dirty="0">
              <a:latin typeface="Courier New" panose="02070309020205020404" pitchFamily="49" charset="0"/>
              <a:cs typeface="Courier New" panose="02070309020205020404" pitchFamily="49" charset="0"/>
            </a:endParaRPr>
          </a:p>
          <a:p>
            <a:pPr marL="384048" lvl="2" indent="0">
              <a:buNone/>
            </a:pPr>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daemon-reload</a:t>
            </a:r>
          </a:p>
          <a:p>
            <a:pPr marL="384048" lvl="2" indent="0">
              <a:buNone/>
            </a:pPr>
            <a:r>
              <a:rPr lang="en-US" dirty="0">
                <a:latin typeface="Courier New" panose="02070309020205020404" pitchFamily="49" charset="0"/>
                <a:cs typeface="Courier New" panose="02070309020205020404" pitchFamily="49" charset="0"/>
              </a:rPr>
              <a:t>mount -a</a:t>
            </a:r>
          </a:p>
        </p:txBody>
      </p:sp>
      <p:pic>
        <p:nvPicPr>
          <p:cNvPr id="5" name="Picture 4" descr="http://cdn.curvve.com/wp-content/uploads/Terminal-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78" y="4539290"/>
            <a:ext cx="1860912" cy="18609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14765D0-D623-7342-BA5E-0B2800C74928}"/>
              </a:ext>
            </a:extLst>
          </p:cNvPr>
          <p:cNvSpPr/>
          <p:nvPr/>
        </p:nvSpPr>
        <p:spPr>
          <a:xfrm rot="165731">
            <a:off x="8384918" y="2353495"/>
            <a:ext cx="3366757" cy="1569660"/>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Add vdb1 to new LVM!</a:t>
            </a:r>
          </a:p>
        </p:txBody>
      </p:sp>
    </p:spTree>
    <p:extLst>
      <p:ext uri="{BB962C8B-B14F-4D97-AF65-F5344CB8AC3E}">
        <p14:creationId xmlns:p14="http://schemas.microsoft.com/office/powerpoint/2010/main" val="833396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28CB-C1B0-E226-BB85-0B0531A7F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B36D1-31AC-83DA-2C6B-B7D992E52429}"/>
              </a:ext>
            </a:extLst>
          </p:cNvPr>
          <p:cNvSpPr>
            <a:spLocks noGrp="1"/>
          </p:cNvSpPr>
          <p:nvPr>
            <p:ph type="title"/>
          </p:nvPr>
        </p:nvSpPr>
        <p:spPr/>
        <p:txBody>
          <a:bodyPr/>
          <a:lstStyle/>
          <a:p>
            <a:r>
              <a:rPr lang="en-US" dirty="0"/>
              <a:t>LVM &amp; File System Config</a:t>
            </a:r>
          </a:p>
        </p:txBody>
      </p:sp>
      <p:sp>
        <p:nvSpPr>
          <p:cNvPr id="3" name="Content Placeholder 2">
            <a:extLst>
              <a:ext uri="{FF2B5EF4-FFF2-40B4-BE49-F238E27FC236}">
                <a16:creationId xmlns:a16="http://schemas.microsoft.com/office/drawing/2014/main" id="{B6E1BA9C-3D03-B560-2FE3-B3D19F62E8F6}"/>
              </a:ext>
            </a:extLst>
          </p:cNvPr>
          <p:cNvSpPr>
            <a:spLocks noGrp="1"/>
          </p:cNvSpPr>
          <p:nvPr>
            <p:ph idx="1"/>
          </p:nvPr>
        </p:nvSpPr>
        <p:spPr>
          <a:xfrm>
            <a:off x="1097280" y="1845733"/>
            <a:ext cx="10058400" cy="4383051"/>
          </a:xfrm>
        </p:spPr>
        <p:txBody>
          <a:bodyPr>
            <a:normAutofit/>
          </a:bodyPr>
          <a:lstStyle/>
          <a:p>
            <a:r>
              <a:rPr lang="en-US" dirty="0"/>
              <a:t>Validate!</a:t>
            </a:r>
          </a:p>
          <a:p>
            <a:pPr marL="384048" lvl="2" indent="0">
              <a:buNone/>
            </a:pPr>
            <a:r>
              <a:rPr lang="en-US" dirty="0">
                <a:latin typeface="Courier New" panose="02070309020205020404" pitchFamily="49" charset="0"/>
                <a:cs typeface="Courier New" panose="02070309020205020404" pitchFamily="49" charset="0"/>
              </a:rPr>
              <a:t>[root@ecsc3990-110 ~]# </a:t>
            </a:r>
            <a:r>
              <a:rPr lang="en-US" dirty="0" err="1">
                <a:latin typeface="Courier New" panose="02070309020205020404" pitchFamily="49" charset="0"/>
                <a:cs typeface="Courier New" panose="02070309020205020404" pitchFamily="49" charset="0"/>
              </a:rPr>
              <a:t>df</a:t>
            </a:r>
            <a:r>
              <a:rPr lang="en-US" dirty="0">
                <a:latin typeface="Courier New" panose="02070309020205020404" pitchFamily="49" charset="0"/>
                <a:cs typeface="Courier New" panose="02070309020205020404" pitchFamily="49" charset="0"/>
              </a:rPr>
              <a:t> -h /data</a:t>
            </a:r>
          </a:p>
          <a:p>
            <a:pPr marL="384048" lvl="2" indent="0">
              <a:buNone/>
            </a:pPr>
            <a:r>
              <a:rPr lang="en-US" dirty="0">
                <a:latin typeface="Courier New" panose="02070309020205020404" pitchFamily="49" charset="0"/>
                <a:cs typeface="Courier New" panose="02070309020205020404" pitchFamily="49" charset="0"/>
              </a:rPr>
              <a:t>Filesystem               Size  Used Avail Use% Mounted on</a:t>
            </a:r>
          </a:p>
          <a:p>
            <a:pPr marL="384048" lvl="2" indent="0">
              <a:buNone/>
            </a:pPr>
            <a:r>
              <a:rPr lang="it-IT" dirty="0">
                <a:latin typeface="Courier New" panose="02070309020205020404" pitchFamily="49" charset="0"/>
                <a:cs typeface="Courier New" panose="02070309020205020404" pitchFamily="49" charset="0"/>
              </a:rPr>
              <a:t>/dev/mapper/cs-lv_data   956M   39M  918M   5% /data</a:t>
            </a:r>
          </a:p>
          <a:p>
            <a:r>
              <a:rPr lang="en-US" dirty="0"/>
              <a:t>Disk: /dev/</a:t>
            </a:r>
            <a:r>
              <a:rPr lang="en-US" dirty="0" err="1"/>
              <a:t>vdb</a:t>
            </a:r>
            <a:endParaRPr lang="en-US" dirty="0"/>
          </a:p>
          <a:p>
            <a:pPr marL="384048" lvl="2" indent="0">
              <a:buNone/>
            </a:pPr>
            <a:r>
              <a:rPr lang="en-US" dirty="0">
                <a:latin typeface="Courier New" panose="02070309020205020404" pitchFamily="49" charset="0"/>
                <a:cs typeface="Courier New" panose="02070309020205020404" pitchFamily="49" charset="0"/>
              </a:rPr>
              <a:t>[root@cmac3990-110 ~]# </a:t>
            </a:r>
            <a:r>
              <a:rPr lang="en-US" dirty="0" err="1">
                <a:latin typeface="Courier New" panose="02070309020205020404" pitchFamily="49" charset="0"/>
                <a:cs typeface="Courier New" panose="02070309020205020404" pitchFamily="49" charset="0"/>
              </a:rPr>
              <a:t>fdisk</a:t>
            </a:r>
            <a:r>
              <a:rPr lang="en-US" dirty="0">
                <a:latin typeface="Courier New" panose="02070309020205020404" pitchFamily="49" charset="0"/>
                <a:cs typeface="Courier New" panose="02070309020205020404" pitchFamily="49" charset="0"/>
              </a:rPr>
              <a:t> -l /dev/</a:t>
            </a:r>
            <a:r>
              <a:rPr lang="en-US" dirty="0" err="1">
                <a:latin typeface="Courier New" panose="02070309020205020404" pitchFamily="49" charset="0"/>
                <a:cs typeface="Courier New" panose="02070309020205020404" pitchFamily="49" charset="0"/>
              </a:rPr>
              <a:t>vdb</a:t>
            </a: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Disk /dev/</a:t>
            </a:r>
            <a:r>
              <a:rPr lang="en-US" dirty="0" err="1">
                <a:latin typeface="Courier New" panose="02070309020205020404" pitchFamily="49" charset="0"/>
                <a:cs typeface="Courier New" panose="02070309020205020404" pitchFamily="49" charset="0"/>
              </a:rPr>
              <a:t>vdb</a:t>
            </a:r>
            <a:r>
              <a:rPr lang="en-US" dirty="0">
                <a:latin typeface="Courier New" panose="02070309020205020404" pitchFamily="49" charset="0"/>
                <a:cs typeface="Courier New" panose="02070309020205020404" pitchFamily="49" charset="0"/>
              </a:rPr>
              <a:t>: 10 GiB, 10737418240 bytes, 20971520 sectors</a:t>
            </a:r>
          </a:p>
          <a:p>
            <a:pPr marL="384048" lvl="2" indent="0">
              <a:buNone/>
            </a:pPr>
            <a:r>
              <a:rPr lang="en-US" dirty="0">
                <a:latin typeface="Courier New" panose="02070309020205020404" pitchFamily="49" charset="0"/>
                <a:cs typeface="Courier New" panose="02070309020205020404" pitchFamily="49" charset="0"/>
              </a:rPr>
              <a:t>Units: sectors of 1 * 512 = 512 bytes</a:t>
            </a:r>
          </a:p>
          <a:p>
            <a:pPr marL="384048" lvl="2" indent="0">
              <a:buNone/>
            </a:pPr>
            <a:r>
              <a:rPr lang="en-US" dirty="0">
                <a:latin typeface="Courier New" panose="02070309020205020404" pitchFamily="49" charset="0"/>
                <a:cs typeface="Courier New" panose="02070309020205020404" pitchFamily="49" charset="0"/>
              </a:rPr>
              <a:t>Sector size (logical/physical): 512 bytes / 512 bytes</a:t>
            </a:r>
          </a:p>
          <a:p>
            <a:pPr marL="384048" lvl="2" indent="0">
              <a:buNone/>
            </a:pPr>
            <a:r>
              <a:rPr lang="en-US" dirty="0">
                <a:latin typeface="Courier New" panose="02070309020205020404" pitchFamily="49" charset="0"/>
                <a:cs typeface="Courier New" panose="02070309020205020404" pitchFamily="49" charset="0"/>
              </a:rPr>
              <a:t>I/O size (minimum/optimal): 512 bytes / 512 bytes</a:t>
            </a:r>
          </a:p>
          <a:p>
            <a:pPr marL="384048" lvl="2" indent="0">
              <a:buNone/>
            </a:pPr>
            <a:r>
              <a:rPr lang="en-US" dirty="0" err="1">
                <a:latin typeface="Courier New" panose="02070309020205020404" pitchFamily="49" charset="0"/>
                <a:cs typeface="Courier New" panose="02070309020205020404" pitchFamily="49" charset="0"/>
              </a:rPr>
              <a:t>Disklabel</a:t>
            </a:r>
            <a:r>
              <a:rPr lang="en-US" dirty="0">
                <a:latin typeface="Courier New" panose="02070309020205020404" pitchFamily="49" charset="0"/>
                <a:cs typeface="Courier New" panose="02070309020205020404" pitchFamily="49" charset="0"/>
              </a:rPr>
              <a:t> type: dos</a:t>
            </a:r>
          </a:p>
          <a:p>
            <a:pPr marL="384048" lvl="2" indent="0">
              <a:buNone/>
            </a:pPr>
            <a:r>
              <a:rPr lang="en-US" dirty="0">
                <a:latin typeface="Courier New" panose="02070309020205020404" pitchFamily="49" charset="0"/>
                <a:cs typeface="Courier New" panose="02070309020205020404" pitchFamily="49" charset="0"/>
              </a:rPr>
              <a:t>Disk identifier: 0x8ff612c3</a:t>
            </a:r>
          </a:p>
          <a:p>
            <a:pPr marL="384048" lvl="2" indent="0">
              <a:buNone/>
            </a:pPr>
            <a:endParaRPr lang="en-US" dirty="0">
              <a:latin typeface="Courier New" panose="02070309020205020404" pitchFamily="49" charset="0"/>
              <a:cs typeface="Courier New" panose="02070309020205020404" pitchFamily="49" charset="0"/>
            </a:endParaRPr>
          </a:p>
          <a:p>
            <a:pPr marL="384048" lvl="2" indent="0">
              <a:buNone/>
            </a:pPr>
            <a:r>
              <a:rPr lang="en-US" dirty="0">
                <a:latin typeface="Courier New" panose="02070309020205020404" pitchFamily="49" charset="0"/>
                <a:cs typeface="Courier New" panose="02070309020205020404" pitchFamily="49" charset="0"/>
              </a:rPr>
              <a:t>Device     Boot Start     End Sectors Size Id Type</a:t>
            </a:r>
          </a:p>
          <a:p>
            <a:pPr marL="384048" lvl="2" indent="0">
              <a:buNone/>
            </a:pPr>
            <a:r>
              <a:rPr lang="en-US" dirty="0">
                <a:latin typeface="Courier New" panose="02070309020205020404" pitchFamily="49" charset="0"/>
                <a:cs typeface="Courier New" panose="02070309020205020404" pitchFamily="49" charset="0"/>
              </a:rPr>
              <a:t>/dev/vdb1        2048 2099199 2097152   1G 8e Linux LVM</a:t>
            </a:r>
            <a:endParaRPr lang="en-US" b="1" dirty="0">
              <a:latin typeface="Courier New" panose="02070309020205020404" pitchFamily="49" charset="0"/>
              <a:cs typeface="Courier New" panose="02070309020205020404" pitchFamily="49" charset="0"/>
            </a:endParaRPr>
          </a:p>
        </p:txBody>
      </p:sp>
      <p:pic>
        <p:nvPicPr>
          <p:cNvPr id="5" name="Picture 4" descr="http://cdn.curvve.com/wp-content/uploads/Terminal-Logo.png">
            <a:extLst>
              <a:ext uri="{FF2B5EF4-FFF2-40B4-BE49-F238E27FC236}">
                <a16:creationId xmlns:a16="http://schemas.microsoft.com/office/drawing/2014/main" id="{79F795F7-BED3-F589-7B25-D1E122A5B9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78" y="4539290"/>
            <a:ext cx="1860912" cy="186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093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3CDC-9127-C8BD-C1D0-54F29F725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260B2-475E-AA98-82C5-B22E641C6168}"/>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2829E940-7F04-739F-9691-267C96AE72CC}"/>
              </a:ext>
            </a:extLst>
          </p:cNvPr>
          <p:cNvSpPr>
            <a:spLocks noGrp="1"/>
          </p:cNvSpPr>
          <p:nvPr>
            <p:ph idx="1"/>
          </p:nvPr>
        </p:nvSpPr>
        <p:spPr>
          <a:xfrm>
            <a:off x="1097280" y="1845734"/>
            <a:ext cx="10058400" cy="4343193"/>
          </a:xfrm>
        </p:spPr>
        <p:txBody>
          <a:bodyPr>
            <a:normAutofit/>
          </a:bodyPr>
          <a:lstStyle/>
          <a:p>
            <a:r>
              <a:rPr lang="en-US" dirty="0"/>
              <a:t>Disk:</a:t>
            </a:r>
            <a:br>
              <a:rPr lang="en-US" dirty="0"/>
            </a:br>
            <a:r>
              <a:rPr lang="en-US" dirty="0"/>
              <a:t>/dev/</a:t>
            </a:r>
            <a:r>
              <a:rPr lang="en-US" dirty="0" err="1"/>
              <a:t>vdb</a:t>
            </a:r>
            <a:endParaRPr lang="en-US" dirty="0"/>
          </a:p>
          <a:p>
            <a:endParaRPr lang="en-US" dirty="0"/>
          </a:p>
        </p:txBody>
      </p:sp>
      <p:sp>
        <p:nvSpPr>
          <p:cNvPr id="10" name="Rectangle 9">
            <a:extLst>
              <a:ext uri="{FF2B5EF4-FFF2-40B4-BE49-F238E27FC236}">
                <a16:creationId xmlns:a16="http://schemas.microsoft.com/office/drawing/2014/main" id="{F63EB0D0-7DB5-BAC2-0DA7-0AC6EB8B3BB4}"/>
              </a:ext>
            </a:extLst>
          </p:cNvPr>
          <p:cNvSpPr/>
          <p:nvPr/>
        </p:nvSpPr>
        <p:spPr>
          <a:xfrm rot="21309526">
            <a:off x="295774" y="4261934"/>
            <a:ext cx="3206700" cy="1569660"/>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New vdb1 partition!</a:t>
            </a:r>
          </a:p>
        </p:txBody>
      </p:sp>
      <p:pic>
        <p:nvPicPr>
          <p:cNvPr id="5" name="Picture 4">
            <a:extLst>
              <a:ext uri="{FF2B5EF4-FFF2-40B4-BE49-F238E27FC236}">
                <a16:creationId xmlns:a16="http://schemas.microsoft.com/office/drawing/2014/main" id="{C5D67138-FA5F-DB8C-8112-A05E878B32ED}"/>
              </a:ext>
            </a:extLst>
          </p:cNvPr>
          <p:cNvPicPr>
            <a:picLocks noChangeAspect="1"/>
          </p:cNvPicPr>
          <p:nvPr/>
        </p:nvPicPr>
        <p:blipFill>
          <a:blip r:embed="rId3"/>
          <a:stretch>
            <a:fillRect/>
          </a:stretch>
        </p:blipFill>
        <p:spPr>
          <a:xfrm>
            <a:off x="3920151" y="1800665"/>
            <a:ext cx="7174570" cy="4496636"/>
          </a:xfrm>
          <a:prstGeom prst="rect">
            <a:avLst/>
          </a:prstGeom>
        </p:spPr>
      </p:pic>
    </p:spTree>
    <p:extLst>
      <p:ext uri="{BB962C8B-B14F-4D97-AF65-F5344CB8AC3E}">
        <p14:creationId xmlns:p14="http://schemas.microsoft.com/office/powerpoint/2010/main" val="392802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8D2E-821F-FE03-3651-511B683A0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F2F49-1BD3-23A0-AE38-1C81FB6CC37C}"/>
              </a:ext>
            </a:extLst>
          </p:cNvPr>
          <p:cNvSpPr>
            <a:spLocks noGrp="1"/>
          </p:cNvSpPr>
          <p:nvPr>
            <p:ph type="title"/>
          </p:nvPr>
        </p:nvSpPr>
        <p:spPr/>
        <p:txBody>
          <a:bodyPr/>
          <a:lstStyle/>
          <a:p>
            <a:r>
              <a:rPr lang="en-US" dirty="0"/>
              <a:t>Assignment 9 Review</a:t>
            </a:r>
          </a:p>
        </p:txBody>
      </p:sp>
      <p:sp>
        <p:nvSpPr>
          <p:cNvPr id="3" name="Content Placeholder 2">
            <a:extLst>
              <a:ext uri="{FF2B5EF4-FFF2-40B4-BE49-F238E27FC236}">
                <a16:creationId xmlns:a16="http://schemas.microsoft.com/office/drawing/2014/main" id="{4408C59F-381B-9A93-7535-23622F3D3B8A}"/>
              </a:ext>
            </a:extLst>
          </p:cNvPr>
          <p:cNvSpPr>
            <a:spLocks noGrp="1"/>
          </p:cNvSpPr>
          <p:nvPr>
            <p:ph idx="1"/>
          </p:nvPr>
        </p:nvSpPr>
        <p:spPr>
          <a:xfrm>
            <a:off x="1097280" y="1845734"/>
            <a:ext cx="10058400" cy="4517996"/>
          </a:xfrm>
        </p:spPr>
        <p:txBody>
          <a:bodyPr>
            <a:normAutofit/>
          </a:bodyPr>
          <a:lstStyle/>
          <a:p>
            <a:r>
              <a:rPr lang="en-US" dirty="0"/>
              <a:t>Answer the following questions:</a:t>
            </a:r>
          </a:p>
          <a:p>
            <a:pPr lvl="1"/>
            <a:r>
              <a:rPr lang="en-US" dirty="0"/>
              <a:t>6. How many root name servers currently exist? List one.</a:t>
            </a:r>
          </a:p>
          <a:p>
            <a:pPr lvl="2"/>
            <a:r>
              <a:rPr lang="en-US" dirty="0"/>
              <a:t>13 – a through m.root-servers.net</a:t>
            </a:r>
          </a:p>
          <a:p>
            <a:pPr lvl="3"/>
            <a:r>
              <a:rPr lang="en-US" dirty="0"/>
              <a:t>k.root-servers.net	193.0.14.129, 2001:7fd::1	RIPE NCC</a:t>
            </a:r>
          </a:p>
          <a:p>
            <a:pPr lvl="3"/>
            <a:r>
              <a:rPr lang="en-US" dirty="0"/>
              <a:t>l.root-servers.net	199.7.83.42, 2001:500:9f::42	ICANN</a:t>
            </a:r>
          </a:p>
          <a:p>
            <a:pPr lvl="1"/>
            <a:r>
              <a:rPr lang="en-US" dirty="0"/>
              <a:t>7. Who is the Technical Contact for the </a:t>
            </a:r>
            <a:r>
              <a:rPr lang="en-US" dirty="0" err="1"/>
              <a:t>Edinboro.edu</a:t>
            </a:r>
            <a:r>
              <a:rPr lang="en-US" dirty="0"/>
              <a:t> domain? What command did you use to arrive at that answer?</a:t>
            </a:r>
          </a:p>
          <a:p>
            <a:pPr lvl="2"/>
            <a:r>
              <a:rPr lang="en-US" dirty="0"/>
              <a:t>Command: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whois</a:t>
            </a:r>
            <a:r>
              <a:rPr lang="en-US" dirty="0">
                <a:latin typeface="Courier New" panose="02070309020205020404" pitchFamily="49" charset="0"/>
                <a:cs typeface="Courier New" panose="02070309020205020404" pitchFamily="49" charset="0"/>
              </a:rPr>
              <a:t> edinboro.edu</a:t>
            </a:r>
          </a:p>
          <a:p>
            <a:pPr marL="749808" lvl="4" indent="0">
              <a:buNone/>
            </a:pPr>
            <a:r>
              <a:rPr lang="en-US" dirty="0"/>
              <a:t>Technical Contact:</a:t>
            </a:r>
          </a:p>
          <a:p>
            <a:pPr marL="917120" lvl="5" indent="0">
              <a:buNone/>
            </a:pPr>
            <a:r>
              <a:rPr lang="en-US" sz="1300" dirty="0"/>
              <a:t>        Domain Tech</a:t>
            </a:r>
          </a:p>
          <a:p>
            <a:pPr marL="917120" lvl="5" indent="0">
              <a:buNone/>
            </a:pPr>
            <a:r>
              <a:rPr lang="en-US" sz="1300" dirty="0"/>
              <a:t>        Pennsylvania Western University</a:t>
            </a:r>
          </a:p>
          <a:p>
            <a:pPr marL="917120" lvl="5" indent="0">
              <a:buNone/>
            </a:pPr>
            <a:r>
              <a:rPr lang="en-US" sz="1300" dirty="0"/>
              <a:t>        250 University Avenue</a:t>
            </a:r>
          </a:p>
          <a:p>
            <a:pPr marL="917120" lvl="5" indent="0">
              <a:buNone/>
            </a:pPr>
            <a:r>
              <a:rPr lang="en-US" sz="1300" dirty="0"/>
              <a:t>        California, PA 15419-1394</a:t>
            </a:r>
          </a:p>
          <a:p>
            <a:pPr marL="917120" lvl="5" indent="0">
              <a:buNone/>
            </a:pPr>
            <a:r>
              <a:rPr lang="en-US" sz="1300" dirty="0"/>
              <a:t>        USA</a:t>
            </a:r>
          </a:p>
          <a:p>
            <a:pPr marL="917120" lvl="5" indent="0">
              <a:buNone/>
            </a:pPr>
            <a:r>
              <a:rPr lang="en-US" sz="1300" dirty="0"/>
              <a:t>        +1.8147321071</a:t>
            </a:r>
          </a:p>
          <a:p>
            <a:pPr marL="917120" lvl="5" indent="0">
              <a:buNone/>
            </a:pPr>
            <a:r>
              <a:rPr lang="en-US" sz="1300" dirty="0"/>
              <a:t>        domain-tech@pennwest.edu</a:t>
            </a:r>
          </a:p>
        </p:txBody>
      </p:sp>
    </p:spTree>
    <p:extLst>
      <p:ext uri="{BB962C8B-B14F-4D97-AF65-F5344CB8AC3E}">
        <p14:creationId xmlns:p14="http://schemas.microsoft.com/office/powerpoint/2010/main" val="37268537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BF5C-E05A-FA4F-975C-FD4A31A5AAD7}"/>
              </a:ext>
            </a:extLst>
          </p:cNvPr>
          <p:cNvSpPr>
            <a:spLocks noGrp="1"/>
          </p:cNvSpPr>
          <p:nvPr>
            <p:ph type="title"/>
          </p:nvPr>
        </p:nvSpPr>
        <p:spPr/>
        <p:txBody>
          <a:bodyPr/>
          <a:lstStyle/>
          <a:p>
            <a:r>
              <a:rPr lang="en-US" dirty="0"/>
              <a:t>Physical Disk and Volume</a:t>
            </a:r>
          </a:p>
        </p:txBody>
      </p:sp>
      <p:sp>
        <p:nvSpPr>
          <p:cNvPr id="3" name="Content Placeholder 2">
            <a:extLst>
              <a:ext uri="{FF2B5EF4-FFF2-40B4-BE49-F238E27FC236}">
                <a16:creationId xmlns:a16="http://schemas.microsoft.com/office/drawing/2014/main" id="{DCB482D9-86EA-C74E-A367-E6323E6D3D27}"/>
              </a:ext>
            </a:extLst>
          </p:cNvPr>
          <p:cNvSpPr>
            <a:spLocks noGrp="1"/>
          </p:cNvSpPr>
          <p:nvPr>
            <p:ph idx="1"/>
          </p:nvPr>
        </p:nvSpPr>
        <p:spPr>
          <a:xfrm>
            <a:off x="1097280" y="1845733"/>
            <a:ext cx="10058400" cy="4432121"/>
          </a:xfrm>
        </p:spPr>
        <p:txBody>
          <a:bodyPr>
            <a:normAutofit fontScale="85000" lnSpcReduction="20000"/>
          </a:bodyPr>
          <a:lstStyle/>
          <a:p>
            <a:r>
              <a:rPr lang="en-US" dirty="0"/>
              <a:t>We still have 9GB of space available on disk /dev/</a:t>
            </a:r>
            <a:r>
              <a:rPr lang="en-US" dirty="0" err="1"/>
              <a:t>vdb</a:t>
            </a:r>
            <a:r>
              <a:rPr lang="en-US" dirty="0"/>
              <a:t>…</a:t>
            </a:r>
          </a:p>
          <a:p>
            <a:pPr marL="201168" lvl="1" indent="0">
              <a:buNone/>
            </a:pPr>
            <a:r>
              <a:rPr lang="en-US" dirty="0">
                <a:latin typeface="Courier New" panose="02070309020205020404" pitchFamily="49" charset="0"/>
                <a:cs typeface="Courier New" panose="02070309020205020404" pitchFamily="49" charset="0"/>
              </a:rPr>
              <a:t>[root@cmac3990-110 ~]# </a:t>
            </a:r>
            <a:r>
              <a:rPr lang="en-US" dirty="0" err="1">
                <a:latin typeface="Courier New" panose="02070309020205020404" pitchFamily="49" charset="0"/>
                <a:cs typeface="Courier New" panose="02070309020205020404" pitchFamily="49" charset="0"/>
              </a:rPr>
              <a:t>fdisk</a:t>
            </a:r>
            <a:r>
              <a:rPr lang="en-US" dirty="0">
                <a:latin typeface="Courier New" panose="02070309020205020404" pitchFamily="49" charset="0"/>
                <a:cs typeface="Courier New" panose="02070309020205020404" pitchFamily="49" charset="0"/>
              </a:rPr>
              <a:t> -l /dev/</a:t>
            </a:r>
            <a:r>
              <a:rPr lang="en-US" dirty="0" err="1">
                <a:latin typeface="Courier New" panose="02070309020205020404" pitchFamily="49" charset="0"/>
                <a:cs typeface="Courier New" panose="02070309020205020404" pitchFamily="49" charset="0"/>
              </a:rPr>
              <a:t>vdb</a:t>
            </a:r>
            <a:endParaRPr lang="en-US" dirty="0">
              <a:latin typeface="Courier New" panose="02070309020205020404" pitchFamily="49" charset="0"/>
              <a:cs typeface="Courier New" panose="02070309020205020404" pitchFamily="49" charset="0"/>
            </a:endParaRPr>
          </a:p>
          <a:p>
            <a:pPr marL="201168" lvl="1" indent="0">
              <a:buNone/>
            </a:pPr>
            <a:r>
              <a:rPr lang="en-US" dirty="0">
                <a:latin typeface="Courier New" panose="02070309020205020404" pitchFamily="49" charset="0"/>
                <a:cs typeface="Courier New" panose="02070309020205020404" pitchFamily="49" charset="0"/>
              </a:rPr>
              <a:t>Disk /dev/</a:t>
            </a:r>
            <a:r>
              <a:rPr lang="en-US" dirty="0" err="1">
                <a:latin typeface="Courier New" panose="02070309020205020404" pitchFamily="49" charset="0"/>
                <a:cs typeface="Courier New" panose="02070309020205020404" pitchFamily="49" charset="0"/>
              </a:rPr>
              <a:t>vdb</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10 GiB</a:t>
            </a:r>
            <a:r>
              <a:rPr lang="en-US" dirty="0">
                <a:latin typeface="Courier New" panose="02070309020205020404" pitchFamily="49" charset="0"/>
                <a:cs typeface="Courier New" panose="02070309020205020404" pitchFamily="49" charset="0"/>
              </a:rPr>
              <a:t>, 10737418240 bytes, 20971520 sectors</a:t>
            </a:r>
          </a:p>
          <a:p>
            <a:pPr marL="201168" lvl="1" indent="0">
              <a:buNone/>
            </a:pPr>
            <a:r>
              <a:rPr lang="en-US" dirty="0">
                <a:latin typeface="Courier New" panose="02070309020205020404" pitchFamily="49" charset="0"/>
                <a:cs typeface="Courier New" panose="02070309020205020404" pitchFamily="49" charset="0"/>
              </a:rPr>
              <a:t>Units: sectors of 1 * 512 = 512 bytes</a:t>
            </a:r>
          </a:p>
          <a:p>
            <a:pPr marL="201168" lvl="1" indent="0">
              <a:buNone/>
            </a:pPr>
            <a:r>
              <a:rPr lang="en-US" dirty="0">
                <a:latin typeface="Courier New" panose="02070309020205020404" pitchFamily="49" charset="0"/>
                <a:cs typeface="Courier New" panose="02070309020205020404" pitchFamily="49" charset="0"/>
              </a:rPr>
              <a:t>Sector size (logical/physical): 512 bytes / 512 bytes</a:t>
            </a:r>
          </a:p>
          <a:p>
            <a:pPr marL="201168" lvl="1" indent="0">
              <a:buNone/>
            </a:pPr>
            <a:r>
              <a:rPr lang="en-US" dirty="0">
                <a:latin typeface="Courier New" panose="02070309020205020404" pitchFamily="49" charset="0"/>
                <a:cs typeface="Courier New" panose="02070309020205020404" pitchFamily="49" charset="0"/>
              </a:rPr>
              <a:t>I/O size (minimum/optimal): 512 bytes / 512 bytes</a:t>
            </a:r>
          </a:p>
          <a:p>
            <a:pPr marL="201168" lvl="1" indent="0">
              <a:buNone/>
            </a:pPr>
            <a:r>
              <a:rPr lang="en-US" dirty="0" err="1">
                <a:latin typeface="Courier New" panose="02070309020205020404" pitchFamily="49" charset="0"/>
                <a:cs typeface="Courier New" panose="02070309020205020404" pitchFamily="49" charset="0"/>
              </a:rPr>
              <a:t>Disklabel</a:t>
            </a:r>
            <a:r>
              <a:rPr lang="en-US" dirty="0">
                <a:latin typeface="Courier New" panose="02070309020205020404" pitchFamily="49" charset="0"/>
                <a:cs typeface="Courier New" panose="02070309020205020404" pitchFamily="49" charset="0"/>
              </a:rPr>
              <a:t> type: dos</a:t>
            </a:r>
          </a:p>
          <a:p>
            <a:pPr marL="201168" lvl="1" indent="0">
              <a:buNone/>
            </a:pPr>
            <a:r>
              <a:rPr lang="en-US" dirty="0">
                <a:latin typeface="Courier New" panose="02070309020205020404" pitchFamily="49" charset="0"/>
                <a:cs typeface="Courier New" panose="02070309020205020404" pitchFamily="49" charset="0"/>
              </a:rPr>
              <a:t>Disk identifier: 0x8ff612c3</a:t>
            </a:r>
          </a:p>
          <a:p>
            <a:pPr marL="201168" lvl="1" indent="0">
              <a:buNone/>
            </a:pPr>
            <a:endParaRPr lang="en-US" dirty="0">
              <a:latin typeface="Courier New" panose="02070309020205020404" pitchFamily="49" charset="0"/>
              <a:cs typeface="Courier New" panose="02070309020205020404" pitchFamily="49" charset="0"/>
            </a:endParaRPr>
          </a:p>
          <a:p>
            <a:pPr marL="201168" lvl="1" indent="0">
              <a:buNone/>
            </a:pPr>
            <a:r>
              <a:rPr lang="en-US" dirty="0">
                <a:latin typeface="Courier New" panose="02070309020205020404" pitchFamily="49" charset="0"/>
                <a:cs typeface="Courier New" panose="02070309020205020404" pitchFamily="49" charset="0"/>
              </a:rPr>
              <a:t>Device     Boot Start     End Sectors Size Id Type</a:t>
            </a:r>
          </a:p>
          <a:p>
            <a:pPr marL="201168" lvl="1" indent="0">
              <a:buNone/>
            </a:pPr>
            <a:r>
              <a:rPr lang="en-US" dirty="0">
                <a:latin typeface="Courier New" panose="02070309020205020404" pitchFamily="49" charset="0"/>
                <a:cs typeface="Courier New" panose="02070309020205020404" pitchFamily="49" charset="0"/>
              </a:rPr>
              <a:t>/dev/vdb1        2048 2099199 2097152   </a:t>
            </a:r>
            <a:r>
              <a:rPr lang="en-US" b="1" dirty="0">
                <a:latin typeface="Courier New" panose="02070309020205020404" pitchFamily="49" charset="0"/>
                <a:cs typeface="Courier New" panose="02070309020205020404" pitchFamily="49" charset="0"/>
              </a:rPr>
              <a:t>1G</a:t>
            </a:r>
            <a:r>
              <a:rPr lang="en-US" dirty="0">
                <a:latin typeface="Courier New" panose="02070309020205020404" pitchFamily="49" charset="0"/>
                <a:cs typeface="Courier New" panose="02070309020205020404" pitchFamily="49" charset="0"/>
              </a:rPr>
              <a:t> 8e Linux LVM</a:t>
            </a:r>
          </a:p>
          <a:p>
            <a:r>
              <a:rPr lang="en-US" dirty="0"/>
              <a:t>Maybe we can use that in the future? Assignment 13?</a:t>
            </a:r>
          </a:p>
          <a:p>
            <a:pPr lvl="1"/>
            <a:r>
              <a:rPr lang="en-US" dirty="0"/>
              <a:t>Create a new partition &amp; physical volume?</a:t>
            </a:r>
          </a:p>
          <a:p>
            <a:pPr lvl="1"/>
            <a:r>
              <a:rPr lang="en-US" dirty="0"/>
              <a:t>Create a new Volume Group?</a:t>
            </a:r>
          </a:p>
          <a:p>
            <a:pPr lvl="1"/>
            <a:r>
              <a:rPr lang="en-US" dirty="0"/>
              <a:t>Create a new Logical Volume?</a:t>
            </a:r>
          </a:p>
          <a:p>
            <a:pPr lvl="1"/>
            <a:r>
              <a:rPr lang="en-US" dirty="0"/>
              <a:t>Create a new filesystem and mount point?</a:t>
            </a:r>
          </a:p>
          <a:p>
            <a:pPr lvl="1"/>
            <a:r>
              <a:rPr lang="en-US" dirty="0"/>
              <a:t>Add to an existing mount point?</a:t>
            </a:r>
          </a:p>
          <a:p>
            <a:pPr lvl="1"/>
            <a:r>
              <a:rPr lang="en-US" dirty="0"/>
              <a:t>Increase swap?</a:t>
            </a:r>
          </a:p>
        </p:txBody>
      </p:sp>
      <p:pic>
        <p:nvPicPr>
          <p:cNvPr id="8" name="Picture 7">
            <a:extLst>
              <a:ext uri="{FF2B5EF4-FFF2-40B4-BE49-F238E27FC236}">
                <a16:creationId xmlns:a16="http://schemas.microsoft.com/office/drawing/2014/main" id="{455A461C-433E-2546-931C-9E85336F6A9D}"/>
              </a:ext>
            </a:extLst>
          </p:cNvPr>
          <p:cNvPicPr>
            <a:picLocks noChangeAspect="1"/>
          </p:cNvPicPr>
          <p:nvPr/>
        </p:nvPicPr>
        <p:blipFill>
          <a:blip r:embed="rId2"/>
          <a:stretch>
            <a:fillRect/>
          </a:stretch>
        </p:blipFill>
        <p:spPr>
          <a:xfrm>
            <a:off x="9742311" y="3961101"/>
            <a:ext cx="2002556" cy="2016367"/>
          </a:xfrm>
          <a:prstGeom prst="rect">
            <a:avLst/>
          </a:prstGeom>
        </p:spPr>
      </p:pic>
      <p:sp>
        <p:nvSpPr>
          <p:cNvPr id="6" name="Rectangle 5">
            <a:extLst>
              <a:ext uri="{FF2B5EF4-FFF2-40B4-BE49-F238E27FC236}">
                <a16:creationId xmlns:a16="http://schemas.microsoft.com/office/drawing/2014/main" id="{C9158F74-0E7F-2C4E-8C50-8F5C4F7743F8}"/>
              </a:ext>
            </a:extLst>
          </p:cNvPr>
          <p:cNvSpPr/>
          <p:nvPr/>
        </p:nvSpPr>
        <p:spPr>
          <a:xfrm>
            <a:off x="8119782" y="2143933"/>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3550882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9BC1-8C46-034A-BF9E-EFF984B93147}"/>
              </a:ext>
            </a:extLst>
          </p:cNvPr>
          <p:cNvSpPr>
            <a:spLocks noGrp="1"/>
          </p:cNvSpPr>
          <p:nvPr>
            <p:ph type="title"/>
          </p:nvPr>
        </p:nvSpPr>
        <p:spPr>
          <a:xfrm>
            <a:off x="1097280" y="286603"/>
            <a:ext cx="10561320" cy="1450757"/>
          </a:xfrm>
        </p:spPr>
        <p:txBody>
          <a:bodyPr/>
          <a:lstStyle/>
          <a:p>
            <a:r>
              <a:rPr lang="en-US" dirty="0"/>
              <a:t>Disks, Volume Groups, and Logical Volumes</a:t>
            </a:r>
          </a:p>
        </p:txBody>
      </p:sp>
      <p:sp>
        <p:nvSpPr>
          <p:cNvPr id="3" name="Content Placeholder 2">
            <a:extLst>
              <a:ext uri="{FF2B5EF4-FFF2-40B4-BE49-F238E27FC236}">
                <a16:creationId xmlns:a16="http://schemas.microsoft.com/office/drawing/2014/main" id="{70E67084-74B1-D741-8F08-1B7E518D7734}"/>
              </a:ext>
            </a:extLst>
          </p:cNvPr>
          <p:cNvSpPr>
            <a:spLocks noGrp="1"/>
          </p:cNvSpPr>
          <p:nvPr>
            <p:ph idx="1"/>
          </p:nvPr>
        </p:nvSpPr>
        <p:spPr>
          <a:xfrm>
            <a:off x="1097280" y="1845734"/>
            <a:ext cx="10058400" cy="4504266"/>
          </a:xfrm>
        </p:spPr>
        <p:txBody>
          <a:bodyPr>
            <a:normAutofit/>
          </a:bodyPr>
          <a:lstStyle/>
          <a:p>
            <a:r>
              <a:rPr lang="en-US" dirty="0"/>
              <a:t>Disks: /dev/</a:t>
            </a:r>
            <a:r>
              <a:rPr lang="en-US" dirty="0" err="1"/>
              <a:t>vda</a:t>
            </a:r>
            <a:r>
              <a:rPr lang="en-US" dirty="0"/>
              <a:t> and /dev/</a:t>
            </a:r>
            <a:r>
              <a:rPr lang="en-US" dirty="0" err="1"/>
              <a:t>vdb</a:t>
            </a:r>
            <a:endParaRPr lang="en-US" dirty="0"/>
          </a:p>
        </p:txBody>
      </p:sp>
      <p:pic>
        <p:nvPicPr>
          <p:cNvPr id="6" name="Picture 5"/>
          <p:cNvPicPr>
            <a:picLocks noChangeAspect="1"/>
          </p:cNvPicPr>
          <p:nvPr/>
        </p:nvPicPr>
        <p:blipFill>
          <a:blip r:embed="rId2"/>
          <a:stretch>
            <a:fillRect/>
          </a:stretch>
        </p:blipFill>
        <p:spPr>
          <a:xfrm>
            <a:off x="6874933" y="1837527"/>
            <a:ext cx="5186933" cy="4399583"/>
          </a:xfrm>
          <a:prstGeom prst="rect">
            <a:avLst/>
          </a:prstGeom>
        </p:spPr>
      </p:pic>
      <p:sp>
        <p:nvSpPr>
          <p:cNvPr id="8" name="Rectangle 7">
            <a:extLst>
              <a:ext uri="{FF2B5EF4-FFF2-40B4-BE49-F238E27FC236}">
                <a16:creationId xmlns:a16="http://schemas.microsoft.com/office/drawing/2014/main" id="{95B3BFB2-69E9-284B-B14C-CBBC142A30E1}"/>
              </a:ext>
            </a:extLst>
          </p:cNvPr>
          <p:cNvSpPr/>
          <p:nvPr/>
        </p:nvSpPr>
        <p:spPr>
          <a:xfrm>
            <a:off x="1036320" y="4335811"/>
            <a:ext cx="3831625" cy="1569660"/>
          </a:xfrm>
          <a:prstGeom prst="rect">
            <a:avLst/>
          </a:prstGeom>
          <a:noFill/>
        </p:spPr>
        <p:txBody>
          <a:bodyPr wrap="none" lIns="91440" tIns="45720" rIns="91440" bIns="45720">
            <a:spAutoFit/>
          </a:bodyPr>
          <a:lstStyle/>
          <a:p>
            <a:pPr algn="ctr"/>
            <a:r>
              <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Future</a:t>
            </a: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27138061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28F9-697F-2042-B5A5-E06C03EEB4BB}"/>
              </a:ext>
            </a:extLst>
          </p:cNvPr>
          <p:cNvSpPr>
            <a:spLocks noGrp="1"/>
          </p:cNvSpPr>
          <p:nvPr>
            <p:ph type="title"/>
          </p:nvPr>
        </p:nvSpPr>
        <p:spPr/>
        <p:txBody>
          <a:bodyPr/>
          <a:lstStyle/>
          <a:p>
            <a:r>
              <a:rPr lang="en-US" dirty="0"/>
              <a:t>Assignment 12</a:t>
            </a:r>
          </a:p>
        </p:txBody>
      </p:sp>
      <p:sp>
        <p:nvSpPr>
          <p:cNvPr id="3" name="Content Placeholder 2">
            <a:extLst>
              <a:ext uri="{FF2B5EF4-FFF2-40B4-BE49-F238E27FC236}">
                <a16:creationId xmlns:a16="http://schemas.microsoft.com/office/drawing/2014/main" id="{838F2DA4-6B8D-AA41-9F8A-19A8A3E0DEEC}"/>
              </a:ext>
            </a:extLst>
          </p:cNvPr>
          <p:cNvSpPr>
            <a:spLocks noGrp="1"/>
          </p:cNvSpPr>
          <p:nvPr>
            <p:ph idx="1"/>
          </p:nvPr>
        </p:nvSpPr>
        <p:spPr>
          <a:xfrm>
            <a:off x="1097280" y="1845733"/>
            <a:ext cx="10058400" cy="4424437"/>
          </a:xfrm>
        </p:spPr>
        <p:txBody>
          <a:bodyPr>
            <a:normAutofit/>
          </a:bodyPr>
          <a:lstStyle/>
          <a:p>
            <a:r>
              <a:rPr lang="en-US" dirty="0"/>
              <a:t>72 Points – Due November 21</a:t>
            </a:r>
            <a:r>
              <a:rPr lang="en-US" baseline="30000" dirty="0"/>
              <a:t>st</a:t>
            </a:r>
            <a:r>
              <a:rPr lang="en-US" dirty="0"/>
              <a:t>   </a:t>
            </a:r>
          </a:p>
          <a:p>
            <a:r>
              <a:rPr lang="en-US" dirty="0"/>
              <a:t>Create a new network bond</a:t>
            </a:r>
          </a:p>
          <a:p>
            <a:pPr lvl="1"/>
            <a:r>
              <a:rPr lang="en-US" dirty="0"/>
              <a:t>Create new VIPs and VLANs as specified</a:t>
            </a:r>
          </a:p>
          <a:p>
            <a:r>
              <a:rPr lang="en-US" dirty="0"/>
              <a:t>Change to Docker-CE</a:t>
            </a:r>
          </a:p>
          <a:p>
            <a:pPr lvl="1"/>
            <a:r>
              <a:rPr lang="en-US" dirty="0"/>
              <a:t>Remove old Docker packages</a:t>
            </a:r>
          </a:p>
          <a:p>
            <a:pPr lvl="1"/>
            <a:r>
              <a:rPr lang="en-US" dirty="0"/>
              <a:t>Install Docker Compose and related packages</a:t>
            </a:r>
          </a:p>
          <a:p>
            <a:pPr lvl="1"/>
            <a:r>
              <a:rPr lang="en-US" dirty="0"/>
              <a:t>Deploy containers with Docker Compose</a:t>
            </a:r>
          </a:p>
          <a:p>
            <a:r>
              <a:rPr lang="en-US" dirty="0"/>
              <a:t>Create a new disk partition</a:t>
            </a:r>
          </a:p>
          <a:p>
            <a:pPr lvl="1"/>
            <a:r>
              <a:rPr lang="en-US" dirty="0"/>
              <a:t>Create and add /dev/vdb1 to existing VG</a:t>
            </a:r>
          </a:p>
          <a:p>
            <a:pPr lvl="1"/>
            <a:r>
              <a:rPr lang="en-US" dirty="0"/>
              <a:t>Create a new Logical Volume and /data mount point</a:t>
            </a:r>
          </a:p>
          <a:p>
            <a:r>
              <a:rPr lang="en-US" dirty="0"/>
              <a:t>Update, reboot, and document!</a:t>
            </a:r>
          </a:p>
        </p:txBody>
      </p:sp>
      <p:pic>
        <p:nvPicPr>
          <p:cNvPr id="4" name="Picture 3">
            <a:extLst>
              <a:ext uri="{FF2B5EF4-FFF2-40B4-BE49-F238E27FC236}">
                <a16:creationId xmlns:a16="http://schemas.microsoft.com/office/drawing/2014/main" id="{6869DB18-0A62-BB41-986F-51D59AE01B5D}"/>
              </a:ext>
            </a:extLst>
          </p:cNvPr>
          <p:cNvPicPr>
            <a:picLocks noChangeAspect="1"/>
          </p:cNvPicPr>
          <p:nvPr/>
        </p:nvPicPr>
        <p:blipFill>
          <a:blip r:embed="rId2"/>
          <a:stretch>
            <a:fillRect/>
          </a:stretch>
        </p:blipFill>
        <p:spPr>
          <a:xfrm flipH="1">
            <a:off x="7796942" y="2954868"/>
            <a:ext cx="3517900" cy="3022600"/>
          </a:xfrm>
          <a:prstGeom prst="rect">
            <a:avLst/>
          </a:prstGeom>
        </p:spPr>
      </p:pic>
    </p:spTree>
    <p:extLst>
      <p:ext uri="{BB962C8B-B14F-4D97-AF65-F5344CB8AC3E}">
        <p14:creationId xmlns:p14="http://schemas.microsoft.com/office/powerpoint/2010/main" val="40581465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Commands</a:t>
            </a:r>
          </a:p>
        </p:txBody>
      </p:sp>
      <p:sp>
        <p:nvSpPr>
          <p:cNvPr id="4" name="Content Placeholder 3"/>
          <p:cNvSpPr>
            <a:spLocks noGrp="1"/>
          </p:cNvSpPr>
          <p:nvPr>
            <p:ph sz="half" idx="1"/>
          </p:nvPr>
        </p:nvSpPr>
        <p:spPr>
          <a:xfrm>
            <a:off x="1097277" y="1853135"/>
            <a:ext cx="2322197" cy="4634751"/>
          </a:xfrm>
        </p:spPr>
        <p:txBody>
          <a:bodyPr>
            <a:normAutofit/>
          </a:bodyPr>
          <a:lstStyle/>
          <a:p>
            <a:r>
              <a:rPr lang="en-US" dirty="0" err="1"/>
              <a:t>ssh</a:t>
            </a:r>
            <a:endParaRPr lang="en-US" dirty="0"/>
          </a:p>
          <a:p>
            <a:r>
              <a:rPr lang="en-US" dirty="0" err="1"/>
              <a:t>scp</a:t>
            </a:r>
            <a:endParaRPr lang="en-US" dirty="0"/>
          </a:p>
          <a:p>
            <a:r>
              <a:rPr lang="en-US" dirty="0" err="1"/>
              <a:t>iptables</a:t>
            </a:r>
            <a:endParaRPr lang="en-US" dirty="0"/>
          </a:p>
          <a:p>
            <a:r>
              <a:rPr lang="en-US" dirty="0"/>
              <a:t>ip6tables</a:t>
            </a:r>
          </a:p>
          <a:p>
            <a:r>
              <a:rPr lang="en-US" dirty="0" err="1"/>
              <a:t>systemctl</a:t>
            </a:r>
            <a:r>
              <a:rPr lang="en-US" dirty="0"/>
              <a:t> get-default</a:t>
            </a:r>
          </a:p>
          <a:p>
            <a:r>
              <a:rPr lang="en-US" dirty="0" err="1"/>
              <a:t>systemctl</a:t>
            </a:r>
            <a:r>
              <a:rPr lang="en-US" dirty="0"/>
              <a:t> set-default</a:t>
            </a:r>
          </a:p>
          <a:p>
            <a:r>
              <a:rPr lang="en-US" dirty="0"/>
              <a:t>firewall-</a:t>
            </a:r>
            <a:r>
              <a:rPr lang="en-US" dirty="0" err="1"/>
              <a:t>cmd</a:t>
            </a:r>
            <a:endParaRPr lang="en-US" dirty="0"/>
          </a:p>
          <a:p>
            <a:r>
              <a:rPr lang="en-US" dirty="0" err="1"/>
              <a:t>Apachectl</a:t>
            </a:r>
            <a:endParaRPr lang="en-US" dirty="0"/>
          </a:p>
          <a:p>
            <a:r>
              <a:rPr lang="en-US" dirty="0" err="1"/>
              <a:t>nmap</a:t>
            </a:r>
            <a:endParaRPr lang="en-US" dirty="0"/>
          </a:p>
          <a:p>
            <a:r>
              <a:rPr lang="en-US" dirty="0"/>
              <a:t>ping</a:t>
            </a:r>
          </a:p>
        </p:txBody>
      </p:sp>
      <p:pic>
        <p:nvPicPr>
          <p:cNvPr id="7" name="Picture 6"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a:spLocks noGrp="1"/>
          </p:cNvSpPr>
          <p:nvPr>
            <p:ph sz="half" idx="1"/>
          </p:nvPr>
        </p:nvSpPr>
        <p:spPr>
          <a:xfrm>
            <a:off x="4293819" y="1853135"/>
            <a:ext cx="2322197" cy="4634751"/>
          </a:xfrm>
        </p:spPr>
        <p:txBody>
          <a:bodyPr>
            <a:normAutofit/>
          </a:bodyPr>
          <a:lstStyle/>
          <a:p>
            <a:r>
              <a:rPr lang="en-US" dirty="0" err="1"/>
              <a:t>mkdir</a:t>
            </a:r>
            <a:endParaRPr lang="en-US" dirty="0"/>
          </a:p>
          <a:p>
            <a:r>
              <a:rPr lang="en-US" dirty="0" err="1"/>
              <a:t>rsync</a:t>
            </a:r>
            <a:endParaRPr lang="en-US" dirty="0"/>
          </a:p>
          <a:p>
            <a:r>
              <a:rPr lang="en-US" dirty="0" err="1"/>
              <a:t>crontab</a:t>
            </a:r>
            <a:endParaRPr lang="en-US" dirty="0"/>
          </a:p>
          <a:p>
            <a:r>
              <a:rPr lang="en-US" dirty="0"/>
              <a:t>./configure</a:t>
            </a:r>
          </a:p>
          <a:p>
            <a:r>
              <a:rPr lang="en-US" dirty="0"/>
              <a:t>make</a:t>
            </a:r>
          </a:p>
          <a:p>
            <a:r>
              <a:rPr lang="en-US" dirty="0"/>
              <a:t>make install</a:t>
            </a:r>
          </a:p>
          <a:p>
            <a:r>
              <a:rPr lang="en-US" dirty="0" err="1"/>
              <a:t>cp</a:t>
            </a:r>
            <a:endParaRPr lang="en-US" dirty="0"/>
          </a:p>
          <a:p>
            <a:r>
              <a:rPr lang="en-US" dirty="0" err="1"/>
              <a:t>crontab</a:t>
            </a:r>
            <a:endParaRPr lang="en-US" dirty="0"/>
          </a:p>
          <a:p>
            <a:endParaRPr lang="en-US" dirty="0"/>
          </a:p>
          <a:p>
            <a:endParaRPr lang="en-US" dirty="0"/>
          </a:p>
        </p:txBody>
      </p:sp>
    </p:spTree>
    <p:extLst>
      <p:ext uri="{BB962C8B-B14F-4D97-AF65-F5344CB8AC3E}">
        <p14:creationId xmlns:p14="http://schemas.microsoft.com/office/powerpoint/2010/main" val="4032177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7349924" y="1998662"/>
            <a:ext cx="3805756" cy="4327710"/>
          </a:xfrm>
        </p:spPr>
        <p:txBody>
          <a:bodyPr>
            <a:normAutofit fontScale="70000" lnSpcReduction="20000"/>
          </a:bodyPr>
          <a:lstStyle/>
          <a:p>
            <a:r>
              <a:rPr lang="en-US" dirty="0"/>
              <a:t>Target of opportunity</a:t>
            </a:r>
          </a:p>
          <a:p>
            <a:r>
              <a:rPr lang="en-US" dirty="0"/>
              <a:t>Target of choice</a:t>
            </a:r>
          </a:p>
          <a:p>
            <a:r>
              <a:rPr lang="en-US" dirty="0"/>
              <a:t>Script kiddie</a:t>
            </a:r>
          </a:p>
          <a:p>
            <a:r>
              <a:rPr lang="en-US" dirty="0"/>
              <a:t>Reconnaissance and </a:t>
            </a:r>
            <a:r>
              <a:rPr lang="en-US" dirty="0" err="1"/>
              <a:t>footprinting</a:t>
            </a:r>
            <a:endParaRPr lang="en-US" dirty="0"/>
          </a:p>
          <a:p>
            <a:r>
              <a:rPr lang="en-US" dirty="0"/>
              <a:t>Scanning</a:t>
            </a:r>
          </a:p>
          <a:p>
            <a:r>
              <a:rPr lang="en-US" dirty="0"/>
              <a:t>Enumeration</a:t>
            </a:r>
          </a:p>
          <a:p>
            <a:r>
              <a:rPr lang="en-US" dirty="0"/>
              <a:t>Gaining access</a:t>
            </a:r>
          </a:p>
          <a:p>
            <a:r>
              <a:rPr lang="en-US" dirty="0"/>
              <a:t>Escalating</a:t>
            </a:r>
          </a:p>
          <a:p>
            <a:r>
              <a:rPr lang="en-US" dirty="0"/>
              <a:t>Creating backdoors</a:t>
            </a:r>
          </a:p>
          <a:p>
            <a:r>
              <a:rPr lang="en-US" dirty="0"/>
              <a:t>Covering your tracks</a:t>
            </a:r>
          </a:p>
          <a:p>
            <a:r>
              <a:rPr lang="en-US" dirty="0"/>
              <a:t>Honeypot</a:t>
            </a:r>
          </a:p>
          <a:p>
            <a:r>
              <a:rPr lang="en-US" dirty="0"/>
              <a:t>Passive vs. Active reconnaissance</a:t>
            </a:r>
          </a:p>
          <a:p>
            <a:r>
              <a:rPr lang="en-US" dirty="0"/>
              <a:t>Security policies</a:t>
            </a:r>
          </a:p>
        </p:txBody>
      </p:sp>
      <p:sp>
        <p:nvSpPr>
          <p:cNvPr id="9" name="Content Placeholder 2"/>
          <p:cNvSpPr>
            <a:spLocks noGrp="1"/>
          </p:cNvSpPr>
          <p:nvPr>
            <p:ph sz="half" idx="2"/>
          </p:nvPr>
        </p:nvSpPr>
        <p:spPr>
          <a:xfrm>
            <a:off x="4030980" y="1996246"/>
            <a:ext cx="2897439" cy="4330126"/>
          </a:xfrm>
        </p:spPr>
        <p:txBody>
          <a:bodyPr>
            <a:normAutofit fontScale="70000" lnSpcReduction="20000"/>
          </a:bodyPr>
          <a:lstStyle/>
          <a:p>
            <a:r>
              <a:rPr lang="en-US" dirty="0"/>
              <a:t>Denial of Service (</a:t>
            </a:r>
            <a:r>
              <a:rPr lang="en-US" dirty="0" err="1"/>
              <a:t>DoS</a:t>
            </a:r>
            <a:r>
              <a:rPr lang="en-US" dirty="0"/>
              <a:t>)</a:t>
            </a:r>
          </a:p>
          <a:p>
            <a:r>
              <a:rPr lang="en-US" dirty="0"/>
              <a:t>Distributed </a:t>
            </a:r>
            <a:r>
              <a:rPr lang="en-US" dirty="0" err="1"/>
              <a:t>DoS</a:t>
            </a:r>
            <a:r>
              <a:rPr lang="en-US" dirty="0"/>
              <a:t> (DDoS)</a:t>
            </a:r>
          </a:p>
          <a:p>
            <a:r>
              <a:rPr lang="en-US" dirty="0"/>
              <a:t>SYN flood attack</a:t>
            </a:r>
          </a:p>
          <a:p>
            <a:r>
              <a:rPr lang="en-US" dirty="0"/>
              <a:t>UDP flood attack</a:t>
            </a:r>
          </a:p>
          <a:p>
            <a:r>
              <a:rPr lang="en-US" dirty="0"/>
              <a:t>Port scan attack</a:t>
            </a:r>
          </a:p>
          <a:p>
            <a:r>
              <a:rPr lang="en-US" dirty="0"/>
              <a:t>Ping of death</a:t>
            </a:r>
          </a:p>
          <a:p>
            <a:r>
              <a:rPr lang="en-US" dirty="0"/>
              <a:t>IP Spoofing</a:t>
            </a:r>
          </a:p>
          <a:p>
            <a:r>
              <a:rPr lang="en-US" dirty="0"/>
              <a:t>Land attack</a:t>
            </a:r>
          </a:p>
          <a:p>
            <a:r>
              <a:rPr lang="en-US" dirty="0"/>
              <a:t>Tear drop attack</a:t>
            </a:r>
          </a:p>
          <a:p>
            <a:r>
              <a:rPr lang="en-US" dirty="0"/>
              <a:t>Ping scan attack</a:t>
            </a:r>
          </a:p>
          <a:p>
            <a:r>
              <a:rPr lang="en-US" dirty="0"/>
              <a:t>Brute Force</a:t>
            </a:r>
          </a:p>
          <a:p>
            <a:r>
              <a:rPr lang="en-US" dirty="0"/>
              <a:t>ICMP Flood </a:t>
            </a:r>
          </a:p>
          <a:p>
            <a:r>
              <a:rPr lang="en-US" dirty="0"/>
              <a:t>Packet sniffing</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0860965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7554685" y="1850571"/>
            <a:ext cx="4147457" cy="4475801"/>
          </a:xfrm>
        </p:spPr>
        <p:txBody>
          <a:bodyPr>
            <a:normAutofit fontScale="77500" lnSpcReduction="20000"/>
          </a:bodyPr>
          <a:lstStyle/>
          <a:p>
            <a:r>
              <a:rPr lang="en-US" dirty="0" err="1"/>
              <a:t>Netfilter</a:t>
            </a:r>
            <a:endParaRPr lang="en-US" dirty="0"/>
          </a:p>
          <a:p>
            <a:r>
              <a:rPr lang="en-US" dirty="0"/>
              <a:t>Source NAT</a:t>
            </a:r>
          </a:p>
          <a:p>
            <a:r>
              <a:rPr lang="en-US" dirty="0"/>
              <a:t>Destination NAT</a:t>
            </a:r>
          </a:p>
          <a:p>
            <a:r>
              <a:rPr lang="en-US" dirty="0" err="1"/>
              <a:t>Firewalld</a:t>
            </a:r>
            <a:endParaRPr lang="en-US" dirty="0"/>
          </a:p>
          <a:p>
            <a:r>
              <a:rPr lang="en-US" dirty="0"/>
              <a:t>Remote Access Service</a:t>
            </a:r>
          </a:p>
          <a:p>
            <a:r>
              <a:rPr lang="en-US" dirty="0"/>
              <a:t>Virtual Network Computing (VNC)</a:t>
            </a:r>
          </a:p>
          <a:p>
            <a:r>
              <a:rPr lang="en-US" dirty="0"/>
              <a:t>Simple Network Management Protocol (SNMP)</a:t>
            </a:r>
          </a:p>
          <a:p>
            <a:r>
              <a:rPr lang="en-US" dirty="0" err="1"/>
              <a:t>Runlevels</a:t>
            </a:r>
            <a:endParaRPr lang="en-US" dirty="0"/>
          </a:p>
          <a:p>
            <a:r>
              <a:rPr lang="en-US" dirty="0"/>
              <a:t>Compiling</a:t>
            </a:r>
          </a:p>
          <a:p>
            <a:r>
              <a:rPr lang="en-US" dirty="0"/>
              <a:t>Stakeholders</a:t>
            </a:r>
          </a:p>
          <a:p>
            <a:r>
              <a:rPr lang="en-US" dirty="0"/>
              <a:t>Positive rights</a:t>
            </a:r>
          </a:p>
          <a:p>
            <a:r>
              <a:rPr lang="en-US" dirty="0"/>
              <a:t>Negative rights</a:t>
            </a:r>
          </a:p>
        </p:txBody>
      </p:sp>
      <p:sp>
        <p:nvSpPr>
          <p:cNvPr id="9" name="Content Placeholder 2"/>
          <p:cNvSpPr>
            <a:spLocks noGrp="1"/>
          </p:cNvSpPr>
          <p:nvPr>
            <p:ph sz="half" idx="2"/>
          </p:nvPr>
        </p:nvSpPr>
        <p:spPr>
          <a:xfrm>
            <a:off x="4419600" y="1850571"/>
            <a:ext cx="2982686" cy="4475801"/>
          </a:xfrm>
        </p:spPr>
        <p:txBody>
          <a:bodyPr>
            <a:normAutofit fontScale="77500" lnSpcReduction="20000"/>
          </a:bodyPr>
          <a:lstStyle/>
          <a:p>
            <a:r>
              <a:rPr lang="en-US" dirty="0"/>
              <a:t>SSH</a:t>
            </a:r>
          </a:p>
          <a:p>
            <a:r>
              <a:rPr lang="en-US" dirty="0"/>
              <a:t>Symmetrical encryption</a:t>
            </a:r>
          </a:p>
          <a:p>
            <a:r>
              <a:rPr lang="en-US" dirty="0"/>
              <a:t>Asymmetrical encryption</a:t>
            </a:r>
          </a:p>
          <a:p>
            <a:r>
              <a:rPr lang="en-US" dirty="0"/>
              <a:t>Hashing</a:t>
            </a:r>
          </a:p>
          <a:p>
            <a:r>
              <a:rPr lang="en-US" dirty="0"/>
              <a:t>E-Mail</a:t>
            </a:r>
          </a:p>
          <a:p>
            <a:r>
              <a:rPr lang="en-US" dirty="0"/>
              <a:t>Mail Transport Agent (MTA)</a:t>
            </a:r>
          </a:p>
          <a:p>
            <a:r>
              <a:rPr lang="en-US" dirty="0"/>
              <a:t>Mail Delivery Agent (MDA)</a:t>
            </a:r>
          </a:p>
          <a:p>
            <a:r>
              <a:rPr lang="en-US" dirty="0"/>
              <a:t>Mail User Agent (MUA)</a:t>
            </a:r>
          </a:p>
          <a:p>
            <a:r>
              <a:rPr lang="en-US" dirty="0"/>
              <a:t>VoIP</a:t>
            </a:r>
          </a:p>
          <a:p>
            <a:r>
              <a:rPr lang="en-US" dirty="0"/>
              <a:t>Types of IP phones</a:t>
            </a:r>
          </a:p>
          <a:p>
            <a:r>
              <a:rPr lang="en-US" dirty="0"/>
              <a:t>Firewalls</a:t>
            </a:r>
          </a:p>
          <a:p>
            <a:r>
              <a:rPr lang="en-US" dirty="0"/>
              <a:t>Deontological theories</a:t>
            </a:r>
          </a:p>
          <a:p>
            <a:r>
              <a:rPr lang="en-US" dirty="0"/>
              <a:t>Consequentialist theories</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9571919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75878"/>
            <a:ext cx="10058400" cy="4465857"/>
          </a:xfrm>
        </p:spPr>
        <p:txBody>
          <a:bodyPr>
            <a:normAutofit/>
          </a:bodyPr>
          <a:lstStyle/>
          <a:p>
            <a:r>
              <a:rPr lang="en-US" dirty="0"/>
              <a:t>VM Info:</a:t>
            </a:r>
          </a:p>
          <a:p>
            <a:pPr lvl="1"/>
            <a:r>
              <a:rPr lang="en-US" dirty="0"/>
              <a:t>IP Address: 147.64.243.1##/23 (01-20) – bond0</a:t>
            </a:r>
          </a:p>
          <a:p>
            <a:pPr lvl="1"/>
            <a:r>
              <a:rPr lang="en-US" dirty="0"/>
              <a:t>Hostname: ecsc425-1##.cs.edinboro.edu (01-20)</a:t>
            </a:r>
          </a:p>
          <a:p>
            <a:pPr lvl="1"/>
            <a:r>
              <a:rPr lang="en-US" dirty="0"/>
              <a:t>Alias: 41##.megastuff.biz (01-20)</a:t>
            </a:r>
          </a:p>
          <a:p>
            <a:pPr lvl="1"/>
            <a:r>
              <a:rPr lang="en-US" dirty="0"/>
              <a:t>Samba: </a:t>
            </a:r>
            <a:r>
              <a:rPr lang="en-US" dirty="0">
                <a:cs typeface="Courier New" panose="02070309020205020404" pitchFamily="49" charset="0"/>
              </a:rPr>
              <a:t>\\147.64.243.1##\ (</a:t>
            </a:r>
            <a:r>
              <a:rPr lang="en-US" dirty="0"/>
              <a:t>01-20</a:t>
            </a:r>
            <a:r>
              <a:rPr lang="en-US" dirty="0">
                <a:cs typeface="Courier New" panose="02070309020205020404" pitchFamily="49" charset="0"/>
              </a:rPr>
              <a:t>)</a:t>
            </a:r>
          </a:p>
          <a:p>
            <a:pPr lvl="1"/>
            <a:r>
              <a:rPr lang="en-US" dirty="0">
                <a:cs typeface="Courier New" panose="02070309020205020404" pitchFamily="49" charset="0"/>
              </a:rPr>
              <a:t>Interfaces:</a:t>
            </a:r>
          </a:p>
          <a:p>
            <a:pPr lvl="2"/>
            <a:r>
              <a:rPr lang="en-US" dirty="0">
                <a:cs typeface="Courier New" panose="02070309020205020404" pitchFamily="49" charset="0"/>
              </a:rPr>
              <a:t>Enp1s0, enp8s0, enp9s0, enp10s0, mybond0, mybond0.6, mybond0.110, mybond0.187, mybond1???</a:t>
            </a:r>
          </a:p>
          <a:p>
            <a:pPr lvl="1"/>
            <a:r>
              <a:rPr lang="en-US" dirty="0">
                <a:solidFill>
                  <a:srgbClr val="FF0000"/>
                </a:solidFill>
                <a:cs typeface="Courier New" panose="02070309020205020404" pitchFamily="49" charset="0"/>
              </a:rPr>
              <a:t>Additional IP’s???  Future???</a:t>
            </a:r>
          </a:p>
          <a:p>
            <a:pPr lvl="2"/>
            <a:r>
              <a:rPr lang="en-US" dirty="0">
                <a:solidFill>
                  <a:srgbClr val="FF0000"/>
                </a:solidFill>
                <a:cs typeface="Courier New" panose="02070309020205020404" pitchFamily="49" charset="0"/>
              </a:rPr>
              <a:t>mybond0 – 147.64.243.1## &amp; 147.64.243.150+##/23</a:t>
            </a:r>
          </a:p>
          <a:p>
            <a:pPr lvl="2"/>
            <a:r>
              <a:rPr lang="en-US" dirty="0">
                <a:solidFill>
                  <a:srgbClr val="FF0000"/>
                </a:solidFill>
                <a:cs typeface="Courier New" panose="02070309020205020404" pitchFamily="49" charset="0"/>
              </a:rPr>
              <a:t>mybond0.6 – </a:t>
            </a:r>
            <a:r>
              <a:rPr lang="en-US" dirty="0">
                <a:solidFill>
                  <a:srgbClr val="FF0000"/>
                </a:solidFill>
              </a:rPr>
              <a:t>fd06:1234:5678:beef:1##::1/64</a:t>
            </a:r>
            <a:endParaRPr lang="en-US" dirty="0">
              <a:solidFill>
                <a:srgbClr val="FF0000"/>
              </a:solidFill>
              <a:cs typeface="Courier New" panose="02070309020205020404" pitchFamily="49" charset="0"/>
            </a:endParaRPr>
          </a:p>
          <a:p>
            <a:pPr lvl="2"/>
            <a:r>
              <a:rPr lang="en-US" dirty="0">
                <a:solidFill>
                  <a:srgbClr val="FF0000"/>
                </a:solidFill>
              </a:rPr>
              <a:t>mybond0.110 – 10.10.1##.1/16</a:t>
            </a:r>
          </a:p>
          <a:p>
            <a:pPr lvl="2"/>
            <a:r>
              <a:rPr lang="en-US" dirty="0">
                <a:solidFill>
                  <a:srgbClr val="FF0000"/>
                </a:solidFill>
                <a:cs typeface="Courier New" panose="02070309020205020404" pitchFamily="49" charset="0"/>
              </a:rPr>
              <a:t>mybond0.187 – 10.1.187.1##/22</a:t>
            </a:r>
          </a:p>
          <a:p>
            <a:pPr lvl="2"/>
            <a:r>
              <a:rPr lang="en-US" dirty="0">
                <a:solidFill>
                  <a:srgbClr val="FF0000"/>
                </a:solidFill>
                <a:cs typeface="Courier New" panose="02070309020205020404" pitchFamily="49" charset="0"/>
              </a:rPr>
              <a:t>mybond1 – 192.168.1.1##/24 &amp; 192.168.1.2##/24 &amp; fd06:8765:4321:face:1##::1/64</a:t>
            </a:r>
          </a:p>
          <a:p>
            <a:pPr lvl="2"/>
            <a:r>
              <a:rPr lang="en-US" dirty="0">
                <a:solidFill>
                  <a:srgbClr val="FF0000"/>
                </a:solidFill>
                <a:cs typeface="Courier New" panose="02070309020205020404" pitchFamily="49" charset="0"/>
              </a:rPr>
              <a:t>mybond1.399 – 192.168.1##.25/19</a:t>
            </a:r>
          </a:p>
        </p:txBody>
      </p:sp>
      <p:pic>
        <p:nvPicPr>
          <p:cNvPr id="5" name="Picture 2" descr="Virtual Dedicated Server Graph">
            <a:extLst>
              <a:ext uri="{FF2B5EF4-FFF2-40B4-BE49-F238E27FC236}">
                <a16:creationId xmlns:a16="http://schemas.microsoft.com/office/drawing/2014/main" id="{6504B33A-7CEC-FD4E-A2AB-B59B891A7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445" y="3752491"/>
            <a:ext cx="2339115" cy="2383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04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a:xfrm>
            <a:off x="1097280" y="1845734"/>
            <a:ext cx="10058400" cy="4464756"/>
          </a:xfrm>
        </p:spPr>
        <p:txBody>
          <a:bodyPr>
            <a:normAutofit/>
          </a:bodyPr>
          <a:lstStyle/>
          <a:p>
            <a:r>
              <a:rPr lang="en-US" dirty="0"/>
              <a:t>“They who can give up essential liberty to obtain a little temporary safety deserve neither liberty nor safety.” -Benjamin Franklin</a:t>
            </a:r>
          </a:p>
          <a:p>
            <a:r>
              <a:rPr lang="en-US" dirty="0"/>
              <a:t>Week 12 – November 7/9, 2022</a:t>
            </a:r>
          </a:p>
          <a:p>
            <a:pPr lvl="1"/>
            <a:r>
              <a:rPr lang="en-US" dirty="0"/>
              <a:t>Network Security Issues</a:t>
            </a:r>
          </a:p>
          <a:p>
            <a:pPr lvl="1"/>
            <a:r>
              <a:rPr lang="en-US" dirty="0"/>
              <a:t>Information Security Awareness</a:t>
            </a:r>
          </a:p>
          <a:p>
            <a:pPr lvl="1"/>
            <a:r>
              <a:rPr lang="en-US" dirty="0"/>
              <a:t>Security Tools and Assessment Sites</a:t>
            </a:r>
          </a:p>
          <a:p>
            <a:r>
              <a:rPr lang="en-US" dirty="0"/>
              <a:t>Reading – Chapters 29 &amp; 30</a:t>
            </a:r>
          </a:p>
          <a:p>
            <a:pPr lvl="1"/>
            <a:r>
              <a:rPr lang="en-US" dirty="0"/>
              <a:t>Chapter 29: Performance Analysis</a:t>
            </a:r>
          </a:p>
          <a:p>
            <a:pPr lvl="1"/>
            <a:r>
              <a:rPr lang="en-US" dirty="0"/>
              <a:t>Chapter 30: Data Center Basics</a:t>
            </a:r>
          </a:p>
        </p:txBody>
      </p:sp>
      <p:pic>
        <p:nvPicPr>
          <p:cNvPr id="2050" name="Picture 2" descr="http://cjfigureworks.com/wp-content/uploads/2013/12/Steps2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3061" y="4061637"/>
            <a:ext cx="2505686" cy="18401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54895"/>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344068"/>
      </a:dk2>
      <a:lt2>
        <a:srgbClr val="D9E0E6"/>
      </a:lt2>
      <a:accent1>
        <a:srgbClr val="3C3C3C"/>
      </a:accent1>
      <a:accent2>
        <a:srgbClr val="C2C2C2"/>
      </a:accent2>
      <a:accent3>
        <a:srgbClr val="A2A2A2"/>
      </a:accent3>
      <a:accent4>
        <a:srgbClr val="A5A5A5"/>
      </a:accent4>
      <a:accent5>
        <a:srgbClr val="7F7F7F"/>
      </a:accent5>
      <a:accent6>
        <a:srgbClr val="7F7F7F"/>
      </a:accent6>
      <a:hlink>
        <a:srgbClr val="595959"/>
      </a:hlink>
      <a:folHlink>
        <a:srgbClr val="3F3F3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9534</Words>
  <Application>Microsoft Macintosh PowerPoint</Application>
  <PresentationFormat>Widescreen</PresentationFormat>
  <Paragraphs>1290</Paragraphs>
  <Slides>97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Calibri</vt:lpstr>
      <vt:lpstr>Calibri Light</vt:lpstr>
      <vt:lpstr>Courier</vt:lpstr>
      <vt:lpstr>Courier New</vt:lpstr>
      <vt:lpstr>Retrospect</vt:lpstr>
      <vt:lpstr>CMAC 3990.200 Systems Administration and Operations</vt:lpstr>
      <vt:lpstr>Objectives</vt:lpstr>
      <vt:lpstr>Weekly Info</vt:lpstr>
      <vt:lpstr>Projects</vt:lpstr>
      <vt:lpstr>Assignment 9 Review</vt:lpstr>
      <vt:lpstr>Assignment 9 Review</vt:lpstr>
      <vt:lpstr>Assignment 9 Review</vt:lpstr>
      <vt:lpstr>Assignment 9 Review</vt:lpstr>
      <vt:lpstr>Assignment 9 Review</vt:lpstr>
      <vt:lpstr>Assignment 9 Review</vt:lpstr>
      <vt:lpstr>Assignment 9 Review</vt:lpstr>
      <vt:lpstr>Assignment 9 Review</vt:lpstr>
      <vt:lpstr>Assignment 9 Review</vt:lpstr>
      <vt:lpstr>SSH</vt:lpstr>
      <vt:lpstr>SSH</vt:lpstr>
      <vt:lpstr>SSH</vt:lpstr>
      <vt:lpstr>SSH</vt:lpstr>
      <vt:lpstr>SSH</vt:lpstr>
      <vt:lpstr>SSH</vt:lpstr>
      <vt:lpstr>SSH</vt:lpstr>
      <vt:lpstr>SSH</vt:lpstr>
      <vt:lpstr>SSH</vt:lpstr>
      <vt:lpstr>SSH</vt:lpstr>
      <vt:lpstr>SSH Tunnels</vt:lpstr>
      <vt:lpstr>SSH Tunnels</vt:lpstr>
      <vt:lpstr>SSH Tunnels</vt:lpstr>
      <vt:lpstr>SSH Tunnels</vt:lpstr>
      <vt:lpstr>PowerPoint Presentation</vt:lpstr>
      <vt:lpstr>Reverse SSH Tunnel</vt:lpstr>
      <vt:lpstr>Reverse SSH Tunnel</vt:lpstr>
      <vt:lpstr>Reverse SSH Tunnel</vt:lpstr>
      <vt:lpstr>E-Mail</vt:lpstr>
      <vt:lpstr>E-Mail</vt:lpstr>
      <vt:lpstr>E-Mail</vt:lpstr>
      <vt:lpstr>E-Mail</vt:lpstr>
      <vt:lpstr>E-Mail</vt:lpstr>
      <vt:lpstr>E-Mail</vt:lpstr>
      <vt:lpstr>VoIP</vt:lpstr>
      <vt:lpstr>VoIP</vt:lpstr>
      <vt:lpstr>VoIP</vt:lpstr>
      <vt:lpstr>VoIP</vt:lpstr>
      <vt:lpstr>Firewalls</vt:lpstr>
      <vt:lpstr>Firewalls</vt:lpstr>
      <vt:lpstr>Firewalls</vt:lpstr>
      <vt:lpstr>Firewalls</vt:lpstr>
      <vt:lpstr>Firewalls</vt:lpstr>
      <vt:lpstr>Firewalls</vt:lpstr>
      <vt:lpstr>Firewalls</vt:lpstr>
      <vt:lpstr>Firewalls</vt:lpstr>
      <vt:lpstr>Firewalls</vt:lpstr>
      <vt:lpstr>Remote Access Service</vt:lpstr>
      <vt:lpstr>Remote Access Service</vt:lpstr>
      <vt:lpstr>VNC</vt:lpstr>
      <vt:lpstr>VNC</vt:lpstr>
      <vt:lpstr>VNC</vt:lpstr>
      <vt:lpstr>SNMP</vt:lpstr>
      <vt:lpstr>SNMP</vt:lpstr>
      <vt:lpstr>Runlevels</vt:lpstr>
      <vt:lpstr>Scripting</vt:lpstr>
      <vt:lpstr>Scripting</vt:lpstr>
      <vt:lpstr>Crontab</vt:lpstr>
      <vt:lpstr>Scripting</vt:lpstr>
      <vt:lpstr>OpenVPN</vt:lpstr>
      <vt:lpstr>nmap</vt:lpstr>
      <vt:lpstr>CMAC 3990.200 Systems Administration and Operations</vt:lpstr>
      <vt:lpstr>Network Changes</vt:lpstr>
      <vt:lpstr>Network Changes</vt:lpstr>
      <vt:lpstr>Network Changes</vt:lpstr>
      <vt:lpstr>Network Changes</vt:lpstr>
      <vt:lpstr>Docker Compose</vt:lpstr>
      <vt:lpstr>Switch to Docker CE &amp; Compose</vt:lpstr>
      <vt:lpstr>Switch to Docker CE &amp; Compose</vt:lpstr>
      <vt:lpstr>ownCloud</vt:lpstr>
      <vt:lpstr>ownCloud</vt:lpstr>
      <vt:lpstr>ownCloud</vt:lpstr>
      <vt:lpstr>NextCloud</vt:lpstr>
      <vt:lpstr>LVM and Disk Maintenance</vt:lpstr>
      <vt:lpstr>Disks, Volume Groups, and Logical Volumes</vt:lpstr>
      <vt:lpstr>Disks, Volume Groups, and Logical Volumes</vt:lpstr>
      <vt:lpstr>Disks, Volume Groups, and Logical Volumes</vt:lpstr>
      <vt:lpstr>Disks, Volume Groups, and Logical Volumes</vt:lpstr>
      <vt:lpstr>Disks, Volume Groups, and Logical Volumes</vt:lpstr>
      <vt:lpstr>Disks, Volume Groups, and Logical Volumes</vt:lpstr>
      <vt:lpstr>Disks, Volume Groups, and Logical Volumes</vt:lpstr>
      <vt:lpstr>Disks, Volume Groups, and Logical Volumes</vt:lpstr>
      <vt:lpstr>Physical Disk and Volume</vt:lpstr>
      <vt:lpstr>LVM &amp; File System Config</vt:lpstr>
      <vt:lpstr>LVM &amp; File System Config</vt:lpstr>
      <vt:lpstr>Disks, Volume Groups, and Logical Volumes</vt:lpstr>
      <vt:lpstr>Physical Disk and Volume</vt:lpstr>
      <vt:lpstr>Disks, Volume Groups, and Logical Volumes</vt:lpstr>
      <vt:lpstr>Assignment 12</vt:lpstr>
      <vt:lpstr>Linux Commands</vt:lpstr>
      <vt:lpstr>Key Terms and Items</vt:lpstr>
      <vt:lpstr>Key Terms and Items</vt:lpstr>
      <vt:lpstr>Virtual Machines</vt:lpstr>
      <vt:lpstr>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2016-09-10T18:47:44Z</dcterms:created>
  <dcterms:modified xsi:type="dcterms:W3CDTF">2025-10-30T03:51:36Z</dcterms:modified>
</cp:coreProperties>
</file>